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2" r:id="rId2"/>
  </p:sldMasterIdLst>
  <p:notesMasterIdLst>
    <p:notesMasterId r:id="rId21"/>
  </p:notesMasterIdLst>
  <p:sldIdLst>
    <p:sldId id="256" r:id="rId3"/>
    <p:sldId id="320" r:id="rId4"/>
    <p:sldId id="297" r:id="rId5"/>
    <p:sldId id="301" r:id="rId6"/>
    <p:sldId id="285" r:id="rId7"/>
    <p:sldId id="287" r:id="rId8"/>
    <p:sldId id="289" r:id="rId9"/>
    <p:sldId id="299" r:id="rId10"/>
    <p:sldId id="304" r:id="rId11"/>
    <p:sldId id="306" r:id="rId12"/>
    <p:sldId id="286" r:id="rId13"/>
    <p:sldId id="300" r:id="rId14"/>
    <p:sldId id="302" r:id="rId15"/>
    <p:sldId id="319" r:id="rId16"/>
    <p:sldId id="282" r:id="rId17"/>
    <p:sldId id="296" r:id="rId18"/>
    <p:sldId id="307" r:id="rId19"/>
    <p:sldId id="273" r:id="rId2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4" autoAdjust="0"/>
    <p:restoredTop sz="96719" autoAdjust="0"/>
  </p:normalViewPr>
  <p:slideViewPr>
    <p:cSldViewPr>
      <p:cViewPr varScale="1">
        <p:scale>
          <a:sx n="89" d="100"/>
          <a:sy n="89"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0" d="100"/>
          <a:sy n="80" d="100"/>
        </p:scale>
        <p:origin x="-19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riari\Omat%20tiedostot\Tiede\Analyysitestailu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riari\Omat%20tiedostot\Tiede\Analyysitestailu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Testit!$H$30:$H$39</c:f>
              <c:numCache>
                <c:formatCode>0.00</c:formatCode>
                <c:ptCount val="10"/>
                <c:pt idx="0">
                  <c:v>-0.94160853985844495</c:v>
                </c:pt>
                <c:pt idx="1">
                  <c:v>-0.32850406697203777</c:v>
                </c:pt>
                <c:pt idx="2">
                  <c:v>0</c:v>
                </c:pt>
                <c:pt idx="3">
                  <c:v>0.40546510810816433</c:v>
                </c:pt>
                <c:pt idx="4">
                  <c:v>0.99325177301028345</c:v>
                </c:pt>
                <c:pt idx="5">
                  <c:v>1.6486586255873821</c:v>
                </c:pt>
                <c:pt idx="6">
                  <c:v>2.2512917986065077</c:v>
                </c:pt>
                <c:pt idx="7">
                  <c:v>2.954910279033736</c:v>
                </c:pt>
                <c:pt idx="8">
                  <c:v>3.4045251717548277</c:v>
                </c:pt>
                <c:pt idx="9">
                  <c:v>3.6763006719070792</c:v>
                </c:pt>
              </c:numCache>
            </c:numRef>
          </c:yVal>
          <c:smooth val="0"/>
        </c:ser>
        <c:dLbls>
          <c:showLegendKey val="0"/>
          <c:showVal val="0"/>
          <c:showCatName val="0"/>
          <c:showSerName val="0"/>
          <c:showPercent val="0"/>
          <c:showBubbleSize val="0"/>
        </c:dLbls>
        <c:axId val="207833344"/>
        <c:axId val="209879040"/>
      </c:scatterChart>
      <c:valAx>
        <c:axId val="207833344"/>
        <c:scaling>
          <c:orientation val="minMax"/>
        </c:scaling>
        <c:delete val="0"/>
        <c:axPos val="b"/>
        <c:majorTickMark val="out"/>
        <c:minorTickMark val="none"/>
        <c:tickLblPos val="nextTo"/>
        <c:crossAx val="209879040"/>
        <c:crosses val="autoZero"/>
        <c:crossBetween val="midCat"/>
      </c:valAx>
      <c:valAx>
        <c:axId val="209879040"/>
        <c:scaling>
          <c:orientation val="minMax"/>
          <c:min val="-1"/>
        </c:scaling>
        <c:delete val="0"/>
        <c:axPos val="l"/>
        <c:majorGridlines/>
        <c:numFmt formatCode="0.00" sourceLinked="1"/>
        <c:majorTickMark val="out"/>
        <c:minorTickMark val="none"/>
        <c:tickLblPos val="nextTo"/>
        <c:crossAx val="207833344"/>
        <c:crosses val="autoZero"/>
        <c:crossBetween val="midCat"/>
      </c:valAx>
    </c:plotArea>
    <c:plotVisOnly val="1"/>
    <c:dispBlanksAs val="gap"/>
    <c:showDLblsOverMax val="0"/>
  </c:chart>
  <c:spPr>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yVal>
            <c:numRef>
              <c:f>Testit!$H$30:$H$39</c:f>
              <c:numCache>
                <c:formatCode>0.00</c:formatCode>
                <c:ptCount val="10"/>
                <c:pt idx="0">
                  <c:v>-0.94160853985844495</c:v>
                </c:pt>
                <c:pt idx="1">
                  <c:v>-0.32850406697203777</c:v>
                </c:pt>
                <c:pt idx="2">
                  <c:v>0</c:v>
                </c:pt>
                <c:pt idx="3">
                  <c:v>0.40546510810816433</c:v>
                </c:pt>
                <c:pt idx="4">
                  <c:v>0.99325177301028345</c:v>
                </c:pt>
                <c:pt idx="5">
                  <c:v>1.6486586255873821</c:v>
                </c:pt>
                <c:pt idx="6">
                  <c:v>2.2512917986065077</c:v>
                </c:pt>
                <c:pt idx="7">
                  <c:v>2.954910279033736</c:v>
                </c:pt>
                <c:pt idx="8">
                  <c:v>3.4045251717548277</c:v>
                </c:pt>
                <c:pt idx="9">
                  <c:v>3.6763006719070792</c:v>
                </c:pt>
              </c:numCache>
            </c:numRef>
          </c:yVal>
          <c:smooth val="0"/>
        </c:ser>
        <c:ser>
          <c:idx val="1"/>
          <c:order val="1"/>
          <c:spPr>
            <a:ln w="28575">
              <a:noFill/>
            </a:ln>
          </c:spPr>
          <c:yVal>
            <c:numRef>
              <c:f>Testit!$L$30:$L$39</c:f>
              <c:numCache>
                <c:formatCode>0.00</c:formatCode>
                <c:ptCount val="10"/>
                <c:pt idx="0">
                  <c:v>0.30748469974796355</c:v>
                </c:pt>
                <c:pt idx="1">
                  <c:v>0.90421815063988664</c:v>
                </c:pt>
                <c:pt idx="2">
                  <c:v>1.36863942588117</c:v>
                </c:pt>
                <c:pt idx="3">
                  <c:v>2.3832429960114987</c:v>
                </c:pt>
                <c:pt idx="4">
                  <c:v>2.9156062290746942</c:v>
                </c:pt>
                <c:pt idx="5">
                  <c:v>3.179719109667007</c:v>
                </c:pt>
                <c:pt idx="6">
                  <c:v>3.2208738275308741</c:v>
                </c:pt>
                <c:pt idx="7">
                  <c:v>3.4983240923928802</c:v>
                </c:pt>
                <c:pt idx="8">
                  <c:v>3.5275363037051752</c:v>
                </c:pt>
                <c:pt idx="9">
                  <c:v>3.6203329115788265</c:v>
                </c:pt>
              </c:numCache>
            </c:numRef>
          </c:yVal>
          <c:smooth val="0"/>
        </c:ser>
        <c:dLbls>
          <c:showLegendKey val="0"/>
          <c:showVal val="0"/>
          <c:showCatName val="0"/>
          <c:showSerName val="0"/>
          <c:showPercent val="0"/>
          <c:showBubbleSize val="0"/>
        </c:dLbls>
        <c:axId val="210157952"/>
        <c:axId val="210159488"/>
      </c:scatterChart>
      <c:valAx>
        <c:axId val="210157952"/>
        <c:scaling>
          <c:orientation val="minMax"/>
        </c:scaling>
        <c:delete val="0"/>
        <c:axPos val="b"/>
        <c:majorTickMark val="out"/>
        <c:minorTickMark val="none"/>
        <c:tickLblPos val="nextTo"/>
        <c:crossAx val="210159488"/>
        <c:crosses val="autoZero"/>
        <c:crossBetween val="midCat"/>
      </c:valAx>
      <c:valAx>
        <c:axId val="210159488"/>
        <c:scaling>
          <c:orientation val="minMax"/>
          <c:min val="-1"/>
        </c:scaling>
        <c:delete val="0"/>
        <c:axPos val="l"/>
        <c:majorGridlines/>
        <c:numFmt formatCode="0.00" sourceLinked="1"/>
        <c:majorTickMark val="out"/>
        <c:minorTickMark val="none"/>
        <c:tickLblPos val="nextTo"/>
        <c:crossAx val="210157952"/>
        <c:crosses val="autoZero"/>
        <c:crossBetween val="midCat"/>
      </c:valAx>
    </c:plotArea>
    <c:plotVisOnly val="1"/>
    <c:dispBlanksAs val="gap"/>
    <c:showDLblsOverMax val="0"/>
  </c:chart>
  <c:spPr>
    <a:ln>
      <a:solidFill>
        <a:schemeClr val="accent1"/>
      </a:solid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C4E7C-6112-464F-B202-D0F662319B67}" type="datetimeFigureOut">
              <a:rPr lang="fi-FI" smtClean="0"/>
              <a:pPr/>
              <a:t>4.3.2018</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F915F-B381-47D4-B0BD-6B86C59368A1}" type="slidenum">
              <a:rPr lang="fi-FI" smtClean="0"/>
              <a:pPr/>
              <a:t>‹#›</a:t>
            </a:fld>
            <a:endParaRPr lang="fi-FI"/>
          </a:p>
        </p:txBody>
      </p:sp>
    </p:spTree>
    <p:extLst>
      <p:ext uri="{BB962C8B-B14F-4D97-AF65-F5344CB8AC3E}">
        <p14:creationId xmlns:p14="http://schemas.microsoft.com/office/powerpoint/2010/main" val="31203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11</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12</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13</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14</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15</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16</a:t>
            </a:fld>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17</a:t>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18</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2</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3</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4</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5</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6</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7</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8</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BC3F915F-B381-47D4-B0BD-6B86C59368A1}" type="slidenum">
              <a:rPr lang="fi-FI" smtClean="0"/>
              <a:pPr/>
              <a:t>9</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ainen kolmi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tsikko 8"/>
          <p:cNvSpPr>
            <a:spLocks noGrp="1"/>
          </p:cNvSpPr>
          <p:nvPr>
            <p:ph type="ctrTitle"/>
          </p:nvPr>
        </p:nvSpPr>
        <p:spPr>
          <a:xfrm>
            <a:off x="642910" y="1142984"/>
            <a:ext cx="7772400" cy="1829761"/>
          </a:xfrm>
        </p:spPr>
        <p:txBody>
          <a:bodyPr vert="horz" anchor="b">
            <a:normAutofit/>
            <a:scene3d>
              <a:camera prst="orthographicFront"/>
              <a:lightRig rig="soft" dir="t"/>
            </a:scene3d>
            <a:sp3d prstMaterial="softEdge">
              <a:bevelT w="25400" h="25400"/>
            </a:sp3d>
          </a:bodyPr>
          <a:lstStyle>
            <a:lvl1pPr algn="r">
              <a:defRPr sz="4000" b="1">
                <a:solidFill>
                  <a:schemeClr val="tx2"/>
                </a:solidFill>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dirty="0"/>
          </a:p>
        </p:txBody>
      </p:sp>
      <p:sp>
        <p:nvSpPr>
          <p:cNvPr id="17" name="Alaotsikko 16"/>
          <p:cNvSpPr>
            <a:spLocks noGrp="1"/>
          </p:cNvSpPr>
          <p:nvPr>
            <p:ph type="subTitle" idx="1"/>
          </p:nvPr>
        </p:nvSpPr>
        <p:spPr>
          <a:xfrm>
            <a:off x="685800" y="3611607"/>
            <a:ext cx="7772400" cy="1199704"/>
          </a:xfrm>
        </p:spPr>
        <p:txBody>
          <a:bodyPr lIns="45720" rIns="45720">
            <a:normAutofit/>
          </a:bodyPr>
          <a:lstStyle>
            <a:lvl1pPr marL="0" marR="64008" indent="0" algn="r">
              <a:buNone/>
              <a:defRPr sz="2400">
                <a:solidFill>
                  <a:schemeClr val="tx2"/>
                </a:solidFill>
                <a:latin typeface="Times New Roman" pitchFamily="18" charset="0"/>
                <a:cs typeface="Times New Roman"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dirty="0"/>
          </a:p>
        </p:txBody>
      </p:sp>
      <p:grpSp>
        <p:nvGrpSpPr>
          <p:cNvPr id="2" name="Ryhmä 1"/>
          <p:cNvGrpSpPr/>
          <p:nvPr/>
        </p:nvGrpSpPr>
        <p:grpSpPr>
          <a:xfrm>
            <a:off x="-3765" y="5805264"/>
            <a:ext cx="9147765" cy="1059824"/>
            <a:chOff x="-3765" y="4832896"/>
            <a:chExt cx="9147765" cy="2032192"/>
          </a:xfrm>
        </p:grpSpPr>
        <p:sp>
          <p:nvSpPr>
            <p:cNvPr id="7" name="Puolivapaa piirt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uolivapaa piirt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uolivapaa piirt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uora yhdysviiv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9" name="Alatunnisteen paikkamerkki 18"/>
          <p:cNvSpPr>
            <a:spLocks noGrp="1"/>
          </p:cNvSpPr>
          <p:nvPr>
            <p:ph type="ftr" sz="quarter" idx="11"/>
          </p:nvPr>
        </p:nvSpPr>
        <p:spPr>
          <a:xfrm>
            <a:off x="4572000" y="6381328"/>
            <a:ext cx="4069909" cy="365125"/>
          </a:xfrm>
        </p:spPr>
        <p:txBody>
          <a:bodyPr/>
          <a:lstStyle>
            <a:lvl1pPr algn="l">
              <a:defRPr>
                <a:solidFill>
                  <a:schemeClr val="accent1">
                    <a:tint val="20000"/>
                  </a:schemeClr>
                </a:solidFill>
              </a:defRPr>
            </a:lvl1pPr>
            <a:extLst/>
          </a:lstStyle>
          <a:p>
            <a:r>
              <a:rPr lang="en-US" smtClean="0"/>
              <a:t>Luonnonfilosofian Seura, 6.3.2018</a:t>
            </a:r>
            <a:endParaRPr lang="fi-FI" dirty="0"/>
          </a:p>
        </p:txBody>
      </p:sp>
      <p:sp>
        <p:nvSpPr>
          <p:cNvPr id="27" name="Dian numeron paikkamerkki 26"/>
          <p:cNvSpPr>
            <a:spLocks noGrp="1"/>
          </p:cNvSpPr>
          <p:nvPr>
            <p:ph type="sldNum" sz="quarter" idx="12"/>
          </p:nvPr>
        </p:nvSpPr>
        <p:spPr>
          <a:xfrm>
            <a:off x="8647272" y="6381328"/>
            <a:ext cx="365760" cy="365125"/>
          </a:xfrm>
        </p:spPr>
        <p:txBody>
          <a:bodyPr/>
          <a:lstStyle>
            <a:lvl1pPr>
              <a:defRPr>
                <a:solidFill>
                  <a:srgbClr val="FFFFFF"/>
                </a:solidFill>
              </a:defRPr>
            </a:lvl1pPr>
            <a:extLst/>
          </a:lstStyle>
          <a:p>
            <a:fld id="{9E1CE396-C554-4FCA-992F-942217B39D48}" type="slidenum">
              <a:rPr lang="fi-FI" smtClean="0"/>
              <a:pPr/>
              <a:t>‹#›</a:t>
            </a:fld>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124744"/>
            <a:ext cx="8229600" cy="4758517"/>
          </a:xfrm>
        </p:spPr>
        <p:txBody>
          <a:bodyPr/>
          <a:lstStyle>
            <a:lvl1pPr marL="11113" indent="-11113">
              <a:buFontTx/>
              <a:buNone/>
              <a:defRPr sz="1600">
                <a:latin typeface="Times New Roman" pitchFamily="18" charset="0"/>
                <a:cs typeface="Times New Roman" pitchFamily="18" charset="0"/>
              </a:defRPr>
            </a:lvl1pPr>
            <a:lvl2pPr marL="355600" indent="-228600">
              <a:defRPr sz="1600">
                <a:latin typeface="Times New Roman" pitchFamily="18" charset="0"/>
                <a:cs typeface="Times New Roman" pitchFamily="18" charset="0"/>
              </a:defRPr>
            </a:lvl2pPr>
            <a:lvl3pPr marL="631825" indent="-228600">
              <a:defRPr sz="1600">
                <a:latin typeface="Times New Roman" pitchFamily="18" charset="0"/>
                <a:cs typeface="Times New Roman" pitchFamily="18" charset="0"/>
              </a:defRPr>
            </a:lvl3pPr>
            <a:lvl4pPr marL="985838" indent="-228600">
              <a:defRPr sz="1600">
                <a:latin typeface="Times New Roman" pitchFamily="18" charset="0"/>
                <a:cs typeface="Times New Roman" pitchFamily="18" charset="0"/>
              </a:defRPr>
            </a:lvl4pPr>
            <a:lvl5pPr marL="1165225" indent="-228600">
              <a:defRPr sz="1600">
                <a:latin typeface="Times New Roman" pitchFamily="18" charset="0"/>
                <a:cs typeface="Times New Roman" pitchFamily="18" charset="0"/>
              </a:defRPr>
            </a:lvl5pPr>
            <a:extLst/>
          </a:lstStyle>
          <a:p>
            <a:pPr lvl="0" eaLnBrk="1" latinLnBrk="0" hangingPunct="1"/>
            <a:r>
              <a:rPr lang="fi-FI" dirty="0" smtClean="0"/>
              <a:t>Muokkaa tekstin perustyylejä napsauttamalla</a:t>
            </a:r>
          </a:p>
          <a:p>
            <a:pPr lvl="1" eaLnBrk="1" latinLnBrk="0" hangingPunct="1"/>
            <a:r>
              <a:rPr lang="fi-FI" dirty="0" smtClean="0"/>
              <a:t>toinen taso</a:t>
            </a:r>
          </a:p>
          <a:p>
            <a:pPr lvl="2" eaLnBrk="1" latinLnBrk="0" hangingPunct="1"/>
            <a:r>
              <a:rPr lang="fi-FI" dirty="0" smtClean="0"/>
              <a:t>kolmas taso</a:t>
            </a:r>
          </a:p>
          <a:p>
            <a:pPr lvl="3" eaLnBrk="1" latinLnBrk="0" hangingPunct="1"/>
            <a:r>
              <a:rPr lang="fi-FI" dirty="0" smtClean="0"/>
              <a:t>neljäs taso</a:t>
            </a:r>
          </a:p>
          <a:p>
            <a:pPr lvl="4" eaLnBrk="1" latinLnBrk="0" hangingPunct="1"/>
            <a:r>
              <a:rPr lang="fi-FI" dirty="0" smtClean="0"/>
              <a:t>viides taso</a:t>
            </a:r>
            <a:endParaRPr kumimoji="0" lang="en-US" dirty="0"/>
          </a:p>
        </p:txBody>
      </p:sp>
      <p:sp>
        <p:nvSpPr>
          <p:cNvPr id="5" name="Alatunnisteen paikkamerkki 4"/>
          <p:cNvSpPr>
            <a:spLocks noGrp="1"/>
          </p:cNvSpPr>
          <p:nvPr>
            <p:ph type="ftr" sz="quarter" idx="11"/>
          </p:nvPr>
        </p:nvSpPr>
        <p:spPr>
          <a:xfrm>
            <a:off x="5796136" y="6407944"/>
            <a:ext cx="2808312" cy="365125"/>
          </a:xfrm>
        </p:spPr>
        <p:txBody>
          <a:bodyPr/>
          <a:lstStyle>
            <a:lvl1pPr algn="l">
              <a:defRPr/>
            </a:lvl1pPr>
            <a:extLst/>
          </a:lstStyle>
          <a:p>
            <a:r>
              <a:rPr lang="en-US" smtClean="0"/>
              <a:t>Luonnonfilosofian Seura, 6.3.2018</a:t>
            </a:r>
            <a:endParaRPr lang="fi-FI" dirty="0"/>
          </a:p>
        </p:txBody>
      </p:sp>
      <p:sp>
        <p:nvSpPr>
          <p:cNvPr id="6" name="Dian numeron paikkamerkki 5"/>
          <p:cNvSpPr>
            <a:spLocks noGrp="1"/>
          </p:cNvSpPr>
          <p:nvPr>
            <p:ph type="sldNum" sz="quarter" idx="12"/>
          </p:nvPr>
        </p:nvSpPr>
        <p:spPr/>
        <p:txBody>
          <a:bodyPr/>
          <a:lstStyle>
            <a:extLst/>
          </a:lstStyle>
          <a:p>
            <a:fld id="{9E1CE396-C554-4FCA-992F-942217B39D48}" type="slidenum">
              <a:rPr lang="fi-FI" smtClean="0"/>
              <a:pPr/>
              <a:t>‹#›</a:t>
            </a:fld>
            <a:endParaRPr lang="fi-FI"/>
          </a:p>
        </p:txBody>
      </p:sp>
      <p:sp>
        <p:nvSpPr>
          <p:cNvPr id="7" name="Otsikko 6"/>
          <p:cNvSpPr>
            <a:spLocks noGrp="1"/>
          </p:cNvSpPr>
          <p:nvPr>
            <p:ph type="title"/>
          </p:nvPr>
        </p:nvSpPr>
        <p:spPr>
          <a:xfrm>
            <a:off x="457200" y="274638"/>
            <a:ext cx="8229600" cy="778098"/>
          </a:xfrm>
        </p:spPr>
        <p:txBody>
          <a:bodyPr rtlCol="0">
            <a:normAutofit/>
          </a:bodyPr>
          <a:lstStyle>
            <a:lvl1pPr>
              <a:defRPr sz="2800"/>
            </a:lvl1pPr>
            <a:extLst/>
          </a:lstStyle>
          <a:p>
            <a:r>
              <a:rPr kumimoji="0" lang="fi-FI" dirty="0" smtClean="0"/>
              <a:t>Muokkaa </a:t>
            </a:r>
            <a:r>
              <a:rPr kumimoji="0" lang="fi-FI" dirty="0" err="1" smtClean="0"/>
              <a:t>perustyyl</a:t>
            </a:r>
            <a:r>
              <a:rPr kumimoji="0" lang="fi-FI" dirty="0" smtClean="0"/>
              <a:t>. </a:t>
            </a:r>
            <a:r>
              <a:rPr kumimoji="0" lang="fi-FI" dirty="0" err="1" smtClean="0"/>
              <a:t>napsautt</a:t>
            </a:r>
            <a:r>
              <a:rPr kumimoji="0" lang="fi-FI" dirty="0" smtClean="0"/>
              <a:t>.</a:t>
            </a:r>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5" name="Alatunnisteen paikkamerkki 4"/>
          <p:cNvSpPr>
            <a:spLocks noGrp="1"/>
          </p:cNvSpPr>
          <p:nvPr>
            <p:ph type="ftr" sz="quarter" idx="11"/>
          </p:nvPr>
        </p:nvSpPr>
        <p:spPr/>
        <p:txBody>
          <a:bodyPr/>
          <a:lstStyle>
            <a:extLst/>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extLst/>
          </a:lstStyle>
          <a:p>
            <a:fld id="{9E1CE396-C554-4FCA-992F-942217B39D48}" type="slidenum">
              <a:rPr lang="fi-FI" smtClean="0"/>
              <a:pPr/>
              <a:t>‹#›</a:t>
            </a:fld>
            <a:endParaRPr lang="fi-FI"/>
          </a:p>
        </p:txBody>
      </p:sp>
      <p:sp>
        <p:nvSpPr>
          <p:cNvPr id="7" name="Lovettu nuolenkärki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Lovettu nuolenkärki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6" name="Alatunnisteen paikkamerkki 5"/>
          <p:cNvSpPr>
            <a:spLocks noGrp="1"/>
          </p:cNvSpPr>
          <p:nvPr>
            <p:ph type="ftr" sz="quarter" idx="11"/>
          </p:nvPr>
        </p:nvSpPr>
        <p:spPr/>
        <p:txBody>
          <a:bodyPr/>
          <a:lstStyle>
            <a:extLst/>
          </a:lstStyle>
          <a:p>
            <a:r>
              <a:rPr lang="en-US" smtClean="0"/>
              <a:t>Luonnonfilosofian Seura, 6.3.2018</a:t>
            </a:r>
            <a:endParaRPr lang="fi-FI"/>
          </a:p>
        </p:txBody>
      </p:sp>
      <p:sp>
        <p:nvSpPr>
          <p:cNvPr id="7" name="Dian numeron paikkamerkki 6"/>
          <p:cNvSpPr>
            <a:spLocks noGrp="1"/>
          </p:cNvSpPr>
          <p:nvPr>
            <p:ph type="sldNum" sz="quarter" idx="12"/>
          </p:nvPr>
        </p:nvSpPr>
        <p:spPr/>
        <p:txBody>
          <a:bodyPr/>
          <a:lstStyle>
            <a:extLst/>
          </a:lstStyle>
          <a:p>
            <a:fld id="{9E1CE396-C554-4FCA-992F-942217B39D48}" type="slidenum">
              <a:rPr lang="fi-FI" smtClean="0"/>
              <a:pPr/>
              <a:t>‹#›</a:t>
            </a:fld>
            <a:endParaRPr lang="fi-FI"/>
          </a:p>
        </p:txBody>
      </p:sp>
      <p:sp>
        <p:nvSpPr>
          <p:cNvPr id="8" name="Otsikko 7"/>
          <p:cNvSpPr>
            <a:spLocks noGrp="1"/>
          </p:cNvSpPr>
          <p:nvPr>
            <p:ph type="title"/>
          </p:nvPr>
        </p:nvSpPr>
        <p:spPr/>
        <p:txBody>
          <a:bodyPr rtlCol="0"/>
          <a:lstStyle>
            <a:extLst/>
          </a:lstStyle>
          <a:p>
            <a:r>
              <a:rPr kumimoji="0" lang="fi-FI" smtClean="0"/>
              <a:t>Muokkaa perustyyl. napsautt.</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8" name="Alatunnisteen paikkamerkki 7"/>
          <p:cNvSpPr>
            <a:spLocks noGrp="1"/>
          </p:cNvSpPr>
          <p:nvPr>
            <p:ph type="ftr" sz="quarter" idx="11"/>
          </p:nvPr>
        </p:nvSpPr>
        <p:spPr/>
        <p:txBody>
          <a:bodyPr/>
          <a:lstStyle>
            <a:extLst/>
          </a:lstStyle>
          <a:p>
            <a:r>
              <a:rPr lang="en-US" smtClean="0"/>
              <a:t>Luonnonfilosofian Seura, 6.3.2018</a:t>
            </a:r>
            <a:endParaRPr lang="fi-FI"/>
          </a:p>
        </p:txBody>
      </p:sp>
      <p:sp>
        <p:nvSpPr>
          <p:cNvPr id="9" name="Dian numeron paikkamerkki 8"/>
          <p:cNvSpPr>
            <a:spLocks noGrp="1"/>
          </p:cNvSpPr>
          <p:nvPr>
            <p:ph type="sldNum" sz="quarter" idx="12"/>
          </p:nvPr>
        </p:nvSpPr>
        <p:spPr/>
        <p:txBody>
          <a:bodyPr/>
          <a:lstStyle>
            <a:extLst/>
          </a:lstStyle>
          <a:p>
            <a:fld id="{9E1CE396-C554-4FCA-992F-942217B39D48}" type="slidenum">
              <a:rPr lang="fi-FI" smtClean="0"/>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3779912" y="6381328"/>
            <a:ext cx="4752528" cy="365125"/>
          </a:xfrm>
        </p:spPr>
        <p:txBody>
          <a:bodyPr/>
          <a:lstStyle>
            <a:lvl1pPr algn="l">
              <a:defRPr/>
            </a:lvl1pPr>
            <a:extLst/>
          </a:lstStyle>
          <a:p>
            <a:r>
              <a:rPr lang="en-US" smtClean="0"/>
              <a:t>Luonnonfilosofian Seura, 6.3.2018</a:t>
            </a:r>
            <a:endParaRPr lang="fi-FI" dirty="0"/>
          </a:p>
        </p:txBody>
      </p:sp>
      <p:sp>
        <p:nvSpPr>
          <p:cNvPr id="5" name="Dian numeron paikkamerkki 4"/>
          <p:cNvSpPr>
            <a:spLocks noGrp="1"/>
          </p:cNvSpPr>
          <p:nvPr>
            <p:ph type="sldNum" sz="quarter" idx="12"/>
          </p:nvPr>
        </p:nvSpPr>
        <p:spPr>
          <a:xfrm>
            <a:off x="8647272" y="6381328"/>
            <a:ext cx="365760" cy="365125"/>
          </a:xfrm>
        </p:spPr>
        <p:txBody>
          <a:bodyPr/>
          <a:lstStyle>
            <a:extLst/>
          </a:lstStyle>
          <a:p>
            <a:fld id="{9E1CE396-C554-4FCA-992F-942217B39D48}" type="slidenum">
              <a:rPr lang="fi-FI" smtClean="0"/>
              <a:pPr/>
              <a:t>‹#›</a:t>
            </a:fld>
            <a:endParaRPr lang="fi-FI"/>
          </a:p>
        </p:txBody>
      </p:sp>
      <p:sp>
        <p:nvSpPr>
          <p:cNvPr id="6" name="Otsikko 5"/>
          <p:cNvSpPr>
            <a:spLocks noGrp="1"/>
          </p:cNvSpPr>
          <p:nvPr>
            <p:ph type="title"/>
          </p:nvPr>
        </p:nvSpPr>
        <p:spPr/>
        <p:txBody>
          <a:bodyPr rtlCol="0">
            <a:normAutofit/>
          </a:bodyPr>
          <a:lstStyle>
            <a:lvl1pPr>
              <a:defRPr sz="3200"/>
            </a:lvl1pPr>
            <a:extLst/>
          </a:lstStyle>
          <a:p>
            <a:r>
              <a:rPr kumimoji="0" lang="fi-FI" dirty="0" smtClean="0"/>
              <a:t>Muokkaa </a:t>
            </a:r>
            <a:r>
              <a:rPr kumimoji="0" lang="fi-FI" dirty="0" err="1" smtClean="0"/>
              <a:t>perustyyl</a:t>
            </a:r>
            <a:r>
              <a:rPr kumimoji="0" lang="fi-FI" dirty="0" smtClean="0"/>
              <a:t>. </a:t>
            </a:r>
            <a:r>
              <a:rPr kumimoji="0" lang="fi-FI" dirty="0" err="1" smtClean="0"/>
              <a:t>napsautt</a:t>
            </a:r>
            <a:r>
              <a:rPr kumimoji="0" lang="fi-FI" dirty="0" smtClean="0"/>
              <a:t>.</a:t>
            </a:r>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3" name="Alatunnisteen paikkamerkki 2"/>
          <p:cNvSpPr>
            <a:spLocks noGrp="1"/>
          </p:cNvSpPr>
          <p:nvPr>
            <p:ph type="ftr" sz="quarter" idx="11"/>
          </p:nvPr>
        </p:nvSpPr>
        <p:spPr/>
        <p:txBody>
          <a:bodyPr/>
          <a:lstStyle>
            <a:extLst/>
          </a:lstStyle>
          <a:p>
            <a:r>
              <a:rPr lang="en-US" smtClean="0"/>
              <a:t>Luonnonfilosofian Seura, 6.3.2018</a:t>
            </a:r>
            <a:endParaRPr lang="fi-FI"/>
          </a:p>
        </p:txBody>
      </p:sp>
      <p:sp>
        <p:nvSpPr>
          <p:cNvPr id="4" name="Dian numeron paikkamerkki 3"/>
          <p:cNvSpPr>
            <a:spLocks noGrp="1"/>
          </p:cNvSpPr>
          <p:nvPr>
            <p:ph type="sldNum" sz="quarter" idx="12"/>
          </p:nvPr>
        </p:nvSpPr>
        <p:spPr/>
        <p:txBody>
          <a:bodyPr/>
          <a:lstStyle>
            <a:extLst/>
          </a:lstStyle>
          <a:p>
            <a:fld id="{9E1CE396-C554-4FCA-992F-942217B39D48}"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6" name="Alatunnisteen paikkamerkki 5"/>
          <p:cNvSpPr>
            <a:spLocks noGrp="1"/>
          </p:cNvSpPr>
          <p:nvPr>
            <p:ph type="ftr" sz="quarter" idx="11"/>
          </p:nvPr>
        </p:nvSpPr>
        <p:spPr/>
        <p:txBody>
          <a:bodyPr/>
          <a:lstStyle>
            <a:extLst/>
          </a:lstStyle>
          <a:p>
            <a:r>
              <a:rPr lang="en-US" smtClean="0"/>
              <a:t>Luonnonfilosofian Seura, 6.3.2018</a:t>
            </a:r>
            <a:endParaRPr lang="fi-FI"/>
          </a:p>
        </p:txBody>
      </p:sp>
      <p:sp>
        <p:nvSpPr>
          <p:cNvPr id="7" name="Dian numeron paikkamerkki 6"/>
          <p:cNvSpPr>
            <a:spLocks noGrp="1"/>
          </p:cNvSpPr>
          <p:nvPr>
            <p:ph type="sldNum" sz="quarter" idx="12"/>
          </p:nvPr>
        </p:nvSpPr>
        <p:spPr/>
        <p:txBody>
          <a:bodyPr/>
          <a:lstStyle>
            <a:extLst/>
          </a:lstStyle>
          <a:p>
            <a:fld id="{9E1CE396-C554-4FCA-992F-942217B39D48}"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4" name="Tekstin paikkamerkki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sp>
        <p:nvSpPr>
          <p:cNvPr id="3" name="Kuvan paikkamerkki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i-FI" smtClean="0"/>
              <a:t>Lisää kuva napsauttamalla kuvaketta</a:t>
            </a:r>
            <a:endParaRPr kumimoji="0" lang="en-US" dirty="0"/>
          </a:p>
        </p:txBody>
      </p:sp>
      <p:sp>
        <p:nvSpPr>
          <p:cNvPr id="5" name="Päivämäärän paikkamerkki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endParaRPr lang="fi-FI"/>
          </a:p>
        </p:txBody>
      </p:sp>
      <p:sp>
        <p:nvSpPr>
          <p:cNvPr id="6" name="Alatunnisteen paikkamerk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Luonnonfilosofian Seura, 6.3.2018</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extLst/>
          </a:lstStyle>
          <a:p>
            <a:fld id="{9E1CE396-C554-4FCA-992F-942217B39D48}" type="slidenum">
              <a:rPr lang="fi-FI" smtClean="0"/>
              <a:pPr/>
              <a:t>‹#›</a:t>
            </a:fld>
            <a:endParaRPr lang="fi-FI"/>
          </a:p>
        </p:txBody>
      </p:sp>
      <p:sp>
        <p:nvSpPr>
          <p:cNvPr id="2" name="Otsikk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i-FI" smtClean="0"/>
              <a:t>Muokkaa perustyyl. napsautt.</a:t>
            </a:r>
            <a:endParaRPr kumimoji="0" lang="en-US"/>
          </a:p>
        </p:txBody>
      </p:sp>
      <p:sp>
        <p:nvSpPr>
          <p:cNvPr id="8" name="Puolivapaa piirto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uolivapaa piirto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uorakulmainen kolmi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uora yhdysviiv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Lovettu nuolenkärki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Lovettu nuolenkärki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1481329"/>
            <a:ext cx="8229600" cy="4386071"/>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5" name="Alatunnisteen paikkamerkki 4"/>
          <p:cNvSpPr>
            <a:spLocks noGrp="1"/>
          </p:cNvSpPr>
          <p:nvPr>
            <p:ph type="ftr" sz="quarter" idx="11"/>
          </p:nvPr>
        </p:nvSpPr>
        <p:spPr/>
        <p:txBody>
          <a:bodyPr/>
          <a:lstStyle>
            <a:extLst/>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extLst/>
          </a:lstStyle>
          <a:p>
            <a:fld id="{9E1CE396-C554-4FCA-992F-942217B39D48}" type="slidenum">
              <a:rPr lang="fi-FI" smtClean="0"/>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44013" y="274640"/>
            <a:ext cx="1777470" cy="5592761"/>
          </a:xfrm>
        </p:spPr>
        <p:txBody>
          <a:bodyPr vert="eaVert"/>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41"/>
            <a:ext cx="6324600" cy="5592760"/>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a:xfrm>
            <a:off x="6727032" y="6407944"/>
            <a:ext cx="1920240" cy="365760"/>
          </a:xfrm>
          <a:prstGeom prst="rect">
            <a:avLst/>
          </a:prstGeom>
        </p:spPr>
        <p:txBody>
          <a:bodyPr/>
          <a:lstStyle>
            <a:extLst/>
          </a:lstStyle>
          <a:p>
            <a:endParaRPr lang="fi-FI"/>
          </a:p>
        </p:txBody>
      </p:sp>
      <p:sp>
        <p:nvSpPr>
          <p:cNvPr id="5" name="Alatunnisteen paikkamerkki 4"/>
          <p:cNvSpPr>
            <a:spLocks noGrp="1"/>
          </p:cNvSpPr>
          <p:nvPr>
            <p:ph type="ftr" sz="quarter" idx="11"/>
          </p:nvPr>
        </p:nvSpPr>
        <p:spPr/>
        <p:txBody>
          <a:bodyPr/>
          <a:lstStyle>
            <a:extLst/>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extLst/>
          </a:lstStyle>
          <a:p>
            <a:fld id="{9E1CE396-C554-4FCA-992F-942217B39D48}"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r>
              <a:rPr lang="en-US" smtClean="0"/>
              <a:t>Luonnonfilosofian Seura, 6.3.2018</a:t>
            </a:r>
            <a:endParaRPr lang="fi-FI"/>
          </a:p>
        </p:txBody>
      </p:sp>
      <p:sp>
        <p:nvSpPr>
          <p:cNvPr id="6" name="Dian numeron paikkamerkki 5"/>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en-US" smtClean="0"/>
              <a:t>Luonnonfilosofian Seura, 6.3.2018</a:t>
            </a:r>
            <a:endParaRPr lang="fi-FI"/>
          </a:p>
        </p:txBody>
      </p:sp>
      <p:sp>
        <p:nvSpPr>
          <p:cNvPr id="7" name="Dian numeron paikkamerkki 6"/>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endParaRPr lang="fi-FI"/>
          </a:p>
        </p:txBody>
      </p:sp>
      <p:sp>
        <p:nvSpPr>
          <p:cNvPr id="8" name="Alatunnisteen paikkamerkki 7"/>
          <p:cNvSpPr>
            <a:spLocks noGrp="1"/>
          </p:cNvSpPr>
          <p:nvPr>
            <p:ph type="ftr" sz="quarter" idx="11"/>
          </p:nvPr>
        </p:nvSpPr>
        <p:spPr/>
        <p:txBody>
          <a:bodyPr/>
          <a:lstStyle/>
          <a:p>
            <a:r>
              <a:rPr lang="en-US" smtClean="0"/>
              <a:t>Luonnonfilosofian Seura, 6.3.2018</a:t>
            </a:r>
            <a:endParaRPr lang="fi-FI"/>
          </a:p>
        </p:txBody>
      </p:sp>
      <p:sp>
        <p:nvSpPr>
          <p:cNvPr id="9" name="Dian numeron paikkamerkki 8"/>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endParaRPr lang="fi-FI"/>
          </a:p>
        </p:txBody>
      </p:sp>
      <p:sp>
        <p:nvSpPr>
          <p:cNvPr id="4" name="Alatunnisteen paikkamerkki 3"/>
          <p:cNvSpPr>
            <a:spLocks noGrp="1"/>
          </p:cNvSpPr>
          <p:nvPr>
            <p:ph type="ftr" sz="quarter" idx="11"/>
          </p:nvPr>
        </p:nvSpPr>
        <p:spPr/>
        <p:txBody>
          <a:bodyPr/>
          <a:lstStyle/>
          <a:p>
            <a:r>
              <a:rPr lang="en-US" smtClean="0"/>
              <a:t>Luonnonfilosofian Seura, 6.3.2018</a:t>
            </a:r>
            <a:endParaRPr lang="fi-FI"/>
          </a:p>
        </p:txBody>
      </p:sp>
      <p:sp>
        <p:nvSpPr>
          <p:cNvPr id="5" name="Dian numeron paikkamerkki 4"/>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a:p>
        </p:txBody>
      </p:sp>
      <p:sp>
        <p:nvSpPr>
          <p:cNvPr id="3" name="Alatunnisteen paikkamerkki 2"/>
          <p:cNvSpPr>
            <a:spLocks noGrp="1"/>
          </p:cNvSpPr>
          <p:nvPr>
            <p:ph type="ftr" sz="quarter" idx="11"/>
          </p:nvPr>
        </p:nvSpPr>
        <p:spPr/>
        <p:txBody>
          <a:bodyPr/>
          <a:lstStyle/>
          <a:p>
            <a:r>
              <a:rPr lang="en-US" smtClean="0"/>
              <a:t>Luonnonfilosofian Seura, 6.3.2018</a:t>
            </a:r>
            <a:endParaRPr lang="fi-FI"/>
          </a:p>
        </p:txBody>
      </p:sp>
      <p:sp>
        <p:nvSpPr>
          <p:cNvPr id="4" name="Dian numeron paikkamerkki 3"/>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en-US" smtClean="0"/>
              <a:t>Luonnonfilosofian Seura, 6.3.2018</a:t>
            </a:r>
            <a:endParaRPr lang="fi-FI"/>
          </a:p>
        </p:txBody>
      </p:sp>
      <p:sp>
        <p:nvSpPr>
          <p:cNvPr id="7" name="Dian numeron paikkamerkki 6"/>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p:txBody>
          <a:bodyPr/>
          <a:lstStyle/>
          <a:p>
            <a:r>
              <a:rPr lang="en-US" smtClean="0"/>
              <a:t>Luonnonfilosofian Seura, 6.3.2018</a:t>
            </a:r>
            <a:endParaRPr lang="fi-FI"/>
          </a:p>
        </p:txBody>
      </p:sp>
      <p:sp>
        <p:nvSpPr>
          <p:cNvPr id="7" name="Dian numeron paikkamerkki 6"/>
          <p:cNvSpPr>
            <a:spLocks noGrp="1"/>
          </p:cNvSpPr>
          <p:nvPr>
            <p:ph type="sldNum" sz="quarter" idx="12"/>
          </p:nvPr>
        </p:nvSpPr>
        <p:spPr/>
        <p:txBody>
          <a:bodyPr/>
          <a:lstStyle/>
          <a:p>
            <a:fld id="{140709A0-0081-42F5-8AAF-CB4EE2B22F54}"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Luonnonfilosofian Seura, 6.3.2018</a:t>
            </a: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709A0-0081-42F5-8AAF-CB4EE2B22F54}"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uolivapaa piirto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uolivapaa piirto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uorakulmainen kolmi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i-FI" dirty="0" smtClean="0"/>
              <a:t>Muokkaa </a:t>
            </a:r>
            <a:r>
              <a:rPr kumimoji="0" lang="fi-FI" dirty="0" err="1" smtClean="0"/>
              <a:t>perustyyl</a:t>
            </a:r>
            <a:r>
              <a:rPr kumimoji="0" lang="fi-FI" dirty="0" smtClean="0"/>
              <a:t>. </a:t>
            </a:r>
            <a:r>
              <a:rPr kumimoji="0" lang="fi-FI" dirty="0" err="1" smtClean="0"/>
              <a:t>napsautt</a:t>
            </a:r>
            <a:r>
              <a:rPr kumimoji="0" lang="fi-FI" dirty="0" smtClean="0"/>
              <a:t>.</a:t>
            </a:r>
            <a:endParaRPr kumimoji="0" lang="en-US" dirty="0"/>
          </a:p>
        </p:txBody>
      </p:sp>
      <p:sp>
        <p:nvSpPr>
          <p:cNvPr id="30" name="Tekstin paikkamerkki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i-FI" dirty="0" smtClean="0"/>
              <a:t>Muokkaa tekstin perustyylejä napsauttamalla</a:t>
            </a:r>
          </a:p>
          <a:p>
            <a:pPr lvl="1" eaLnBrk="1" latinLnBrk="0" hangingPunct="1"/>
            <a:r>
              <a:rPr kumimoji="0" lang="fi-FI" dirty="0" smtClean="0"/>
              <a:t>toinen taso</a:t>
            </a:r>
          </a:p>
          <a:p>
            <a:pPr lvl="2" eaLnBrk="1" latinLnBrk="0" hangingPunct="1"/>
            <a:r>
              <a:rPr kumimoji="0" lang="fi-FI" dirty="0" smtClean="0"/>
              <a:t>kolmas taso</a:t>
            </a:r>
          </a:p>
          <a:p>
            <a:pPr lvl="3" eaLnBrk="1" latinLnBrk="0" hangingPunct="1"/>
            <a:r>
              <a:rPr kumimoji="0" lang="fi-FI" dirty="0" smtClean="0"/>
              <a:t>neljäs taso</a:t>
            </a:r>
          </a:p>
          <a:p>
            <a:pPr lvl="4" eaLnBrk="1" latinLnBrk="0" hangingPunct="1"/>
            <a:r>
              <a:rPr kumimoji="0" lang="fi-FI" dirty="0" smtClean="0"/>
              <a:t>viides taso</a:t>
            </a:r>
            <a:endParaRPr kumimoji="0" lang="en-US" dirty="0"/>
          </a:p>
        </p:txBody>
      </p:sp>
      <p:sp>
        <p:nvSpPr>
          <p:cNvPr id="22" name="Alatunnisteen paikkamerkki 21"/>
          <p:cNvSpPr>
            <a:spLocks noGrp="1"/>
          </p:cNvSpPr>
          <p:nvPr>
            <p:ph type="ftr" sz="quarter" idx="3"/>
          </p:nvPr>
        </p:nvSpPr>
        <p:spPr>
          <a:xfrm>
            <a:off x="4380072" y="6407944"/>
            <a:ext cx="4152368"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Luonnonfilosofian Seura, 6.3.2018</a:t>
            </a:r>
            <a:endParaRPr lang="fi-FI" dirty="0"/>
          </a:p>
        </p:txBody>
      </p:sp>
      <p:sp>
        <p:nvSpPr>
          <p:cNvPr id="18" name="Dian numeron paikkamerkki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E1CE396-C554-4FCA-992F-942217B39D48}"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18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16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6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2.xml"/><Relationship Id="rId7" Type="http://schemas.openxmlformats.org/officeDocument/2006/relationships/image" Target="../media/image18.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image" Target="../media/image16.wmf"/><Relationship Id="rId4" Type="http://schemas.openxmlformats.org/officeDocument/2006/relationships/oleObject" Target="../embeddings/oleObject11.bin"/><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58934" y="1359008"/>
            <a:ext cx="7385474" cy="3078104"/>
          </a:xfrm>
        </p:spPr>
        <p:txBody>
          <a:bodyPr>
            <a:normAutofit/>
          </a:bodyPr>
          <a:lstStyle/>
          <a:p>
            <a:pPr algn="ctr"/>
            <a:r>
              <a:rPr lang="fi-FI" b="0" smtClean="0"/>
              <a:t>Onko aurinkokunta kvanttisysteemi? </a:t>
            </a:r>
            <a:br>
              <a:rPr lang="fi-FI" b="0" smtClean="0"/>
            </a:br>
            <a:r>
              <a:rPr lang="fi-FI" b="0" smtClean="0"/>
              <a:t/>
            </a:r>
            <a:br>
              <a:rPr lang="fi-FI" b="0" smtClean="0"/>
            </a:br>
            <a:r>
              <a:rPr lang="fi-FI" sz="2400" b="0" smtClean="0">
                <a:effectLst/>
              </a:rPr>
              <a:t>Voiko Titius-Bode säännön johtaa luonnonilmiöstä?</a:t>
            </a:r>
            <a:endParaRPr lang="fi-FI" sz="2400" b="0" dirty="0">
              <a:effectLst/>
            </a:endParaRPr>
          </a:p>
        </p:txBody>
      </p:sp>
      <p:sp>
        <p:nvSpPr>
          <p:cNvPr id="3" name="Alaotsikko 2"/>
          <p:cNvSpPr>
            <a:spLocks noGrp="1"/>
          </p:cNvSpPr>
          <p:nvPr>
            <p:ph type="subTitle" idx="1"/>
          </p:nvPr>
        </p:nvSpPr>
        <p:spPr>
          <a:xfrm>
            <a:off x="6084168" y="4797152"/>
            <a:ext cx="2736304" cy="983680"/>
          </a:xfrm>
        </p:spPr>
        <p:txBody>
          <a:bodyPr>
            <a:normAutofit/>
          </a:bodyPr>
          <a:lstStyle/>
          <a:p>
            <a:pPr algn="ctr"/>
            <a:r>
              <a:rPr lang="fi-FI" sz="1400" dirty="0" smtClean="0"/>
              <a:t>Ari Lehto</a:t>
            </a:r>
          </a:p>
          <a:p>
            <a:pPr algn="ctr"/>
            <a:r>
              <a:rPr lang="fi-FI" sz="1400" dirty="0" err="1" smtClean="0"/>
              <a:t>Physics</a:t>
            </a:r>
            <a:r>
              <a:rPr lang="fi-FI" sz="1400" dirty="0" smtClean="0"/>
              <a:t> </a:t>
            </a:r>
            <a:r>
              <a:rPr lang="fi-FI" sz="1400" dirty="0" err="1" smtClean="0"/>
              <a:t>Foundations</a:t>
            </a:r>
            <a:r>
              <a:rPr lang="fi-FI" sz="1400" dirty="0" smtClean="0"/>
              <a:t> </a:t>
            </a:r>
            <a:r>
              <a:rPr lang="fi-FI" sz="1400" dirty="0" err="1" smtClean="0"/>
              <a:t>Society</a:t>
            </a:r>
            <a:endParaRPr lang="fi-FI" sz="1400" dirty="0" smtClean="0"/>
          </a:p>
          <a:p>
            <a:pPr algn="ctr"/>
            <a:r>
              <a:rPr lang="fi-FI" sz="1100" dirty="0" err="1" smtClean="0"/>
              <a:t>www.physicsfoundations.org</a:t>
            </a:r>
            <a:endParaRPr lang="fi-FI" sz="11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a:xfrm>
            <a:off x="8604448" y="6492875"/>
            <a:ext cx="365760" cy="365125"/>
          </a:xfrm>
        </p:spPr>
        <p:txBody>
          <a:bodyPr/>
          <a:lstStyle/>
          <a:p>
            <a:fld id="{9E1CE396-C554-4FCA-992F-942217B39D48}" type="slidenum">
              <a:rPr lang="fi-FI" smtClean="0"/>
              <a:pPr/>
              <a:t>10</a:t>
            </a:fld>
            <a:endParaRPr lang="fi-FI"/>
          </a:p>
        </p:txBody>
      </p:sp>
      <p:sp>
        <p:nvSpPr>
          <p:cNvPr id="5" name="Otsikko 4"/>
          <p:cNvSpPr>
            <a:spLocks noGrp="1"/>
          </p:cNvSpPr>
          <p:nvPr>
            <p:ph type="title"/>
          </p:nvPr>
        </p:nvSpPr>
        <p:spPr/>
        <p:txBody>
          <a:bodyPr/>
          <a:lstStyle/>
          <a:p>
            <a:r>
              <a:rPr lang="fi-FI" smtClean="0"/>
              <a:t>Etäisyys ja ratanopeus lin. asteikolla</a:t>
            </a:r>
            <a:endParaRPr lang="fi-FI"/>
          </a:p>
        </p:txBody>
      </p:sp>
      <p:sp>
        <p:nvSpPr>
          <p:cNvPr id="8" name="Tekstikehys 7"/>
          <p:cNvSpPr txBox="1"/>
          <p:nvPr/>
        </p:nvSpPr>
        <p:spPr>
          <a:xfrm>
            <a:off x="467544" y="1032991"/>
            <a:ext cx="864096" cy="307777"/>
          </a:xfrm>
          <a:prstGeom prst="rect">
            <a:avLst/>
          </a:prstGeom>
          <a:noFill/>
        </p:spPr>
        <p:txBody>
          <a:bodyPr wrap="square" rtlCol="0">
            <a:spAutoFit/>
          </a:bodyPr>
          <a:lstStyle/>
          <a:p>
            <a:r>
              <a:rPr lang="fi-FI" sz="1400" i="1" smtClean="0">
                <a:latin typeface="Times New Roman" pitchFamily="18" charset="0"/>
                <a:cs typeface="Times New Roman" pitchFamily="18" charset="0"/>
              </a:rPr>
              <a:t>v </a:t>
            </a:r>
            <a:r>
              <a:rPr lang="fi-FI" sz="1400" smtClean="0">
                <a:latin typeface="Times New Roman" pitchFamily="18" charset="0"/>
                <a:cs typeface="Times New Roman" pitchFamily="18" charset="0"/>
              </a:rPr>
              <a:t>(km/s)</a:t>
            </a:r>
          </a:p>
        </p:txBody>
      </p:sp>
      <p:pic>
        <p:nvPicPr>
          <p:cNvPr id="79874" name="Picture 2"/>
          <p:cNvPicPr>
            <a:picLocks noChangeAspect="1" noChangeArrowheads="1"/>
          </p:cNvPicPr>
          <p:nvPr/>
        </p:nvPicPr>
        <p:blipFill>
          <a:blip r:embed="rId4" cstate="print"/>
          <a:srcRect/>
          <a:stretch>
            <a:fillRect/>
          </a:stretch>
        </p:blipFill>
        <p:spPr bwMode="auto">
          <a:xfrm>
            <a:off x="611560" y="1340768"/>
            <a:ext cx="6742113" cy="3773487"/>
          </a:xfrm>
          <a:prstGeom prst="rect">
            <a:avLst/>
          </a:prstGeom>
          <a:noFill/>
          <a:ln w="9525">
            <a:noFill/>
            <a:miter lim="800000"/>
            <a:headEnd/>
            <a:tailEnd/>
          </a:ln>
          <a:effectLst/>
        </p:spPr>
      </p:pic>
      <p:sp>
        <p:nvSpPr>
          <p:cNvPr id="9" name="Tekstikehys 8"/>
          <p:cNvSpPr txBox="1"/>
          <p:nvPr/>
        </p:nvSpPr>
        <p:spPr>
          <a:xfrm>
            <a:off x="6246114" y="4788187"/>
            <a:ext cx="720080" cy="307777"/>
          </a:xfrm>
          <a:prstGeom prst="rect">
            <a:avLst/>
          </a:prstGeom>
          <a:noFill/>
        </p:spPr>
        <p:txBody>
          <a:bodyPr wrap="square" rtlCol="0">
            <a:spAutoFit/>
          </a:bodyPr>
          <a:lstStyle/>
          <a:p>
            <a:r>
              <a:rPr lang="fi-FI" sz="1400" i="1" smtClean="0">
                <a:latin typeface="Times New Roman" pitchFamily="18" charset="0"/>
                <a:cs typeface="Times New Roman" pitchFamily="18" charset="0"/>
              </a:rPr>
              <a:t>r </a:t>
            </a:r>
            <a:r>
              <a:rPr lang="fi-FI" sz="1400" smtClean="0">
                <a:latin typeface="Times New Roman" pitchFamily="18" charset="0"/>
                <a:cs typeface="Times New Roman" pitchFamily="18" charset="0"/>
              </a:rPr>
              <a:t>(Gm)</a:t>
            </a:r>
          </a:p>
        </p:txBody>
      </p:sp>
      <p:sp>
        <p:nvSpPr>
          <p:cNvPr id="25" name="Tekstikehys 24"/>
          <p:cNvSpPr txBox="1"/>
          <p:nvPr/>
        </p:nvSpPr>
        <p:spPr>
          <a:xfrm>
            <a:off x="7524328" y="4806117"/>
            <a:ext cx="1224136" cy="276999"/>
          </a:xfrm>
          <a:prstGeom prst="rect">
            <a:avLst/>
          </a:prstGeom>
          <a:noFill/>
        </p:spPr>
        <p:txBody>
          <a:bodyPr wrap="square" rtlCol="0">
            <a:spAutoFit/>
          </a:bodyPr>
          <a:lstStyle/>
          <a:p>
            <a:r>
              <a:rPr lang="fi-FI" sz="1200" smtClean="0">
                <a:latin typeface="Times New Roman" pitchFamily="18" charset="0"/>
                <a:cs typeface="Times New Roman" pitchFamily="18" charset="0"/>
              </a:rPr>
              <a:t>Gm = milj. km</a:t>
            </a:r>
          </a:p>
        </p:txBody>
      </p:sp>
      <p:grpSp>
        <p:nvGrpSpPr>
          <p:cNvPr id="29" name="Ryhmä 28"/>
          <p:cNvGrpSpPr/>
          <p:nvPr/>
        </p:nvGrpSpPr>
        <p:grpSpPr>
          <a:xfrm>
            <a:off x="3203848" y="1484784"/>
            <a:ext cx="1102433" cy="964526"/>
            <a:chOff x="5868144" y="1503002"/>
            <a:chExt cx="1102433" cy="964526"/>
          </a:xfrm>
        </p:grpSpPr>
        <p:sp>
          <p:nvSpPr>
            <p:cNvPr id="15" name="Ellipsi 14"/>
            <p:cNvSpPr/>
            <p:nvPr/>
          </p:nvSpPr>
          <p:spPr>
            <a:xfrm>
              <a:off x="5868144" y="1576825"/>
              <a:ext cx="144016" cy="144016"/>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kstikehys 15"/>
            <p:cNvSpPr txBox="1"/>
            <p:nvPr/>
          </p:nvSpPr>
          <p:spPr>
            <a:xfrm>
              <a:off x="6034473" y="1503002"/>
              <a:ext cx="936104" cy="307777"/>
            </a:xfrm>
            <a:prstGeom prst="rect">
              <a:avLst/>
            </a:prstGeom>
            <a:solidFill>
              <a:schemeClr val="bg1"/>
            </a:solidFill>
          </p:spPr>
          <p:txBody>
            <a:bodyPr wrap="square" rtlCol="0">
              <a:spAutoFit/>
            </a:bodyPr>
            <a:lstStyle/>
            <a:p>
              <a:r>
                <a:rPr lang="fi-FI" sz="1400" smtClean="0">
                  <a:latin typeface="Times New Roman" pitchFamily="18" charset="0"/>
                  <a:cs typeface="Times New Roman" pitchFamily="18" charset="0"/>
                </a:rPr>
                <a:t>havainto</a:t>
              </a:r>
            </a:p>
          </p:txBody>
        </p:sp>
        <p:sp>
          <p:nvSpPr>
            <p:cNvPr id="18" name="Tekstikehys 17"/>
            <p:cNvSpPr txBox="1"/>
            <p:nvPr/>
          </p:nvSpPr>
          <p:spPr>
            <a:xfrm>
              <a:off x="6044412" y="1829484"/>
              <a:ext cx="802027" cy="307777"/>
            </a:xfrm>
            <a:prstGeom prst="rect">
              <a:avLst/>
            </a:prstGeom>
            <a:solidFill>
              <a:schemeClr val="bg1"/>
            </a:solidFill>
          </p:spPr>
          <p:txBody>
            <a:bodyPr wrap="square" rtlCol="0">
              <a:spAutoFit/>
            </a:bodyPr>
            <a:lstStyle/>
            <a:p>
              <a:r>
                <a:rPr lang="fi-FI" sz="1400" smtClean="0">
                  <a:latin typeface="Times New Roman" pitchFamily="18" charset="0"/>
                  <a:cs typeface="Times New Roman" pitchFamily="18" charset="0"/>
                </a:rPr>
                <a:t>laskettu </a:t>
              </a:r>
            </a:p>
          </p:txBody>
        </p:sp>
        <p:sp>
          <p:nvSpPr>
            <p:cNvPr id="20" name="Ellipsi 19"/>
            <p:cNvSpPr/>
            <p:nvPr/>
          </p:nvSpPr>
          <p:spPr>
            <a:xfrm>
              <a:off x="5868144" y="1927900"/>
              <a:ext cx="144016" cy="144016"/>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kstikehys 22"/>
            <p:cNvSpPr txBox="1"/>
            <p:nvPr/>
          </p:nvSpPr>
          <p:spPr>
            <a:xfrm>
              <a:off x="6044412" y="2159751"/>
              <a:ext cx="802027" cy="307777"/>
            </a:xfrm>
            <a:prstGeom prst="rect">
              <a:avLst/>
            </a:prstGeom>
            <a:solidFill>
              <a:schemeClr val="bg1"/>
            </a:solidFill>
          </p:spPr>
          <p:txBody>
            <a:bodyPr wrap="square" rtlCol="0">
              <a:spAutoFit/>
            </a:bodyPr>
            <a:lstStyle/>
            <a:p>
              <a:r>
                <a:rPr lang="fi-FI" sz="1400" smtClean="0">
                  <a:latin typeface="Times New Roman" pitchFamily="18" charset="0"/>
                  <a:cs typeface="Times New Roman" pitchFamily="18" charset="0"/>
                </a:rPr>
                <a:t>tyhjä </a:t>
              </a:r>
            </a:p>
          </p:txBody>
        </p:sp>
        <p:sp>
          <p:nvSpPr>
            <p:cNvPr id="26" name="Ellipsi 25"/>
            <p:cNvSpPr/>
            <p:nvPr/>
          </p:nvSpPr>
          <p:spPr>
            <a:xfrm>
              <a:off x="5886074" y="2249977"/>
              <a:ext cx="144016" cy="144016"/>
            </a:xfrm>
            <a:prstGeom prst="ellipse">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7" name="Ellipsi 26"/>
          <p:cNvSpPr/>
          <p:nvPr/>
        </p:nvSpPr>
        <p:spPr>
          <a:xfrm>
            <a:off x="1907704" y="4005064"/>
            <a:ext cx="144016" cy="144016"/>
          </a:xfrm>
          <a:prstGeom prst="ellipse">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22" name="Taulukko 21"/>
          <p:cNvGraphicFramePr>
            <a:graphicFrameLocks noGrp="1"/>
          </p:cNvGraphicFramePr>
          <p:nvPr/>
        </p:nvGraphicFramePr>
        <p:xfrm>
          <a:off x="4817841" y="1350707"/>
          <a:ext cx="2514600" cy="2476500"/>
        </p:xfrm>
        <a:graphic>
          <a:graphicData uri="http://schemas.openxmlformats.org/drawingml/2006/table">
            <a:tbl>
              <a:tblPr/>
              <a:tblGrid>
                <a:gridCol w="609600"/>
                <a:gridCol w="609600"/>
                <a:gridCol w="685800"/>
                <a:gridCol w="609600"/>
              </a:tblGrid>
              <a:tr h="190500">
                <a:tc>
                  <a:txBody>
                    <a:bodyPr/>
                    <a:lstStyle/>
                    <a:p>
                      <a:pPr algn="ctr" fontAlgn="b"/>
                      <a:r>
                        <a:rPr lang="fi-FI" sz="1100" b="1" i="0" u="none" strike="noStrike">
                          <a:solidFill>
                            <a:srgbClr val="000000"/>
                          </a:solidFill>
                          <a:latin typeface="Calibri"/>
                        </a:rPr>
                        <a:t>Planet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i-FI" sz="1100" b="1" i="0" u="none" strike="noStrike">
                          <a:solidFill>
                            <a:srgbClr val="000000"/>
                          </a:solidFill>
                          <a:latin typeface="Calibri"/>
                        </a:rPr>
                        <a:t>Obs.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i-FI" sz="1100" b="1" i="0" u="none" strike="noStrike">
                          <a:solidFill>
                            <a:srgbClr val="000000"/>
                          </a:solidFill>
                          <a:latin typeface="Calibri"/>
                        </a:rPr>
                        <a:t>Eq. (7)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i-FI" sz="1100" b="1" i="0" u="none" strike="noStrike">
                          <a:solidFill>
                            <a:srgbClr val="000000"/>
                          </a:solidFill>
                          <a:latin typeface="Calibri"/>
                        </a:rPr>
                        <a:t>Eq. (7)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ctr" fontAlgn="b"/>
                      <a:r>
                        <a:rPr lang="fi-FI" sz="11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1" i="0" u="none" strike="noStrike">
                          <a:solidFill>
                            <a:srgbClr val="000000"/>
                          </a:solidFill>
                          <a:latin typeface="Calibri"/>
                        </a:rPr>
                        <a:t>v(km/s)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1" i="0" u="none" strike="noStrike">
                          <a:solidFill>
                            <a:srgbClr val="000000"/>
                          </a:solidFill>
                          <a:latin typeface="Calibri"/>
                        </a:rPr>
                        <a:t>v(km/s)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1" i="0" u="none" strike="noStrike">
                          <a:solidFill>
                            <a:srgbClr val="000000"/>
                          </a:solidFill>
                          <a:latin typeface="Calibri"/>
                        </a:rPr>
                        <a:t>M</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b"/>
                      <a:r>
                        <a:rPr lang="fi-FI" sz="1100" b="0" i="0" u="none" strike="noStrike">
                          <a:solidFill>
                            <a:srgbClr val="000000"/>
                          </a:solidFill>
                          <a:latin typeface="Calibri"/>
                        </a:rPr>
                        <a:t>Mercury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i-FI" sz="1100" b="0" i="0" u="none" strike="noStrike">
                          <a:solidFill>
                            <a:srgbClr val="000000"/>
                          </a:solidFill>
                          <a:latin typeface="Calibri"/>
                        </a:rPr>
                        <a:t>47,4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i-FI" sz="1100" b="0" i="0" u="none" strike="noStrike">
                          <a:solidFill>
                            <a:srgbClr val="000000"/>
                          </a:solidFill>
                          <a:latin typeface="Calibri"/>
                        </a:rPr>
                        <a:t>46,1</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i-FI" sz="1100" b="0" i="0" u="none" strike="noStrike">
                          <a:solidFill>
                            <a:srgbClr val="000000"/>
                          </a:solidFill>
                          <a:latin typeface="Calibri"/>
                        </a:rPr>
                        <a:t>38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0500">
                <a:tc>
                  <a:txBody>
                    <a:bodyPr/>
                    <a:lstStyle/>
                    <a:p>
                      <a:pPr algn="ctr" fontAlgn="b"/>
                      <a:r>
                        <a:rPr lang="fi-FI" sz="1100" b="0" i="0" u="none" strike="noStrike">
                          <a:solidFill>
                            <a:srgbClr val="000000"/>
                          </a:solidFill>
                          <a:latin typeface="Calibri"/>
                        </a:rPr>
                        <a:t>Venus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35</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36,6</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39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Earth</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29,8</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29,1</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Mars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24,1</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23,1</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Ceres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17,9</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18,3</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Jupiter</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13,1</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14,5</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empty</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 </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11,5</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Saturn</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9,7</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9,2</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Uranus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6,8</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7,3</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Neptune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5,4</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5,8</a:t>
                      </a:r>
                    </a:p>
                  </a:txBody>
                  <a:tcPr marL="0" marR="0" marT="0"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latin typeface="Calibri"/>
                        </a:rPr>
                        <a:t>47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90500">
                <a:tc>
                  <a:txBody>
                    <a:bodyPr/>
                    <a:lstStyle/>
                    <a:p>
                      <a:pPr algn="ctr" fontAlgn="b"/>
                      <a:r>
                        <a:rPr lang="fi-FI" sz="1100" b="0" i="0" u="none" strike="noStrike">
                          <a:solidFill>
                            <a:srgbClr val="000000"/>
                          </a:solidFill>
                          <a:latin typeface="Calibri"/>
                        </a:rPr>
                        <a:t>Pluto</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0" i="0" u="none" strike="noStrike">
                          <a:solidFill>
                            <a:srgbClr val="000000"/>
                          </a:solidFill>
                          <a:latin typeface="Calibri"/>
                        </a:rPr>
                        <a:t>4,7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0" i="0" u="none" strike="noStrike">
                          <a:solidFill>
                            <a:srgbClr val="000000"/>
                          </a:solidFill>
                          <a:latin typeface="Calibri"/>
                        </a:rPr>
                        <a:t>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i-FI" sz="1100" b="0" i="0" u="none" strike="noStrike">
                          <a:solidFill>
                            <a:srgbClr val="000000"/>
                          </a:solidFill>
                          <a:latin typeface="Calibri"/>
                        </a:rPr>
                        <a:t>48</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80897" name="Object 1"/>
          <p:cNvGraphicFramePr>
            <a:graphicFrameLocks noChangeAspect="1"/>
          </p:cNvGraphicFramePr>
          <p:nvPr/>
        </p:nvGraphicFramePr>
        <p:xfrm>
          <a:off x="7524328" y="1124744"/>
          <a:ext cx="1238250" cy="576263"/>
        </p:xfrm>
        <a:graphic>
          <a:graphicData uri="http://schemas.openxmlformats.org/presentationml/2006/ole">
            <mc:AlternateContent xmlns:mc="http://schemas.openxmlformats.org/markup-compatibility/2006">
              <mc:Choice xmlns:v="urn:schemas-microsoft-com:vml" Requires="v">
                <p:oleObj spid="_x0000_s80908" name="Kaava" r:id="rId5" imgW="711000" imgH="330120" progId="Equation.3">
                  <p:embed/>
                </p:oleObj>
              </mc:Choice>
              <mc:Fallback>
                <p:oleObj name="Kaava" r:id="rId5" imgW="711000" imgH="33012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1124744"/>
                        <a:ext cx="12382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kstikehys 23"/>
          <p:cNvSpPr txBox="1"/>
          <p:nvPr/>
        </p:nvSpPr>
        <p:spPr>
          <a:xfrm>
            <a:off x="7596336" y="2135758"/>
            <a:ext cx="1368152" cy="1323439"/>
          </a:xfrm>
          <a:prstGeom prst="rect">
            <a:avLst/>
          </a:prstGeom>
          <a:noFill/>
        </p:spPr>
        <p:txBody>
          <a:bodyPr wrap="square" rtlCol="0">
            <a:spAutoFit/>
          </a:bodyPr>
          <a:lstStyle/>
          <a:p>
            <a:r>
              <a:rPr lang="fi-FI" sz="1600" smtClean="0">
                <a:latin typeface="Times New Roman" pitchFamily="18" charset="0"/>
                <a:cs typeface="Times New Roman" pitchFamily="18" charset="0"/>
              </a:rPr>
              <a:t>Periodit syntyvät järjestyksessä, mikä näkyy tässä.</a:t>
            </a:r>
          </a:p>
        </p:txBody>
      </p:sp>
      <p:cxnSp>
        <p:nvCxnSpPr>
          <p:cNvPr id="30" name="Suora nuoliyhdysviiva 29"/>
          <p:cNvCxnSpPr/>
          <p:nvPr/>
        </p:nvCxnSpPr>
        <p:spPr>
          <a:xfrm>
            <a:off x="7524328" y="1844824"/>
            <a:ext cx="0"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en-US" dirty="0" smtClean="0"/>
              <a:t>“</a:t>
            </a:r>
            <a:r>
              <a:rPr lang="en-US" b="1" dirty="0" smtClean="0"/>
              <a:t>Planet </a:t>
            </a:r>
            <a:r>
              <a:rPr lang="en-US" b="1" dirty="0" smtClean="0"/>
              <a:t>Nine</a:t>
            </a:r>
            <a:r>
              <a:rPr lang="en-US" dirty="0" smtClean="0"/>
              <a:t> is a hypothetical planet in the outer Solar System. Its gravitational influence could explain the abnormal orbits of a group of trans-Neptunian objects (TNOs) found mostly beyond the Kuiper belt.</a:t>
            </a:r>
          </a:p>
          <a:p>
            <a:r>
              <a:rPr lang="en-US" dirty="0" smtClean="0"/>
              <a:t>Speculation about the alignment of TNOs began with a 2014 letter to the journal </a:t>
            </a:r>
            <a:r>
              <a:rPr lang="en-US" i="1" dirty="0" smtClean="0"/>
              <a:t>Nature</a:t>
            </a:r>
            <a:r>
              <a:rPr lang="en-US" dirty="0" smtClean="0"/>
              <a:t>. Astronomers Chad Trujillo and Scott S. Sheppard noted the possible existence of a trans-Neptunian planet after comparing the similar orbits of trans-Neptunian objects Sedna and 201 VP113. In early 2016, researchers Konstantin </a:t>
            </a:r>
            <a:r>
              <a:rPr lang="en-US" dirty="0" err="1" smtClean="0"/>
              <a:t>Batygin</a:t>
            </a:r>
            <a:r>
              <a:rPr lang="en-US" dirty="0" smtClean="0"/>
              <a:t> and Michael E. Brown described how the similar orbits of six TNOs could be explained by Planet Nine and proposed a possible orbit for the planet. This hypothesis could also explain TNOs with orbits perpendicular to the inner planets</a:t>
            </a:r>
            <a:r>
              <a:rPr lang="en-US" baseline="30000" dirty="0" smtClean="0"/>
              <a:t> </a:t>
            </a:r>
            <a:r>
              <a:rPr lang="en-US" dirty="0" smtClean="0"/>
              <a:t>and those with an extreme tilt. Coincidentally, the tilt of the Sun's axis could also be explained by Planet Nine.</a:t>
            </a:r>
          </a:p>
          <a:p>
            <a:r>
              <a:rPr lang="en-US" dirty="0" smtClean="0"/>
              <a:t>The hypothetical planet could be a super-Earth with an estimated mass of 10 Earths, a diameter two to four times that of Earth, and an elongated orbit lasting approximately 15,000 years.</a:t>
            </a:r>
          </a:p>
          <a:p>
            <a:r>
              <a:rPr lang="en-US" dirty="0" err="1" smtClean="0"/>
              <a:t>Batygin</a:t>
            </a:r>
            <a:r>
              <a:rPr lang="en-US" dirty="0" smtClean="0"/>
              <a:t> and Brown have suggested Planet Nine is the core of a primordial giant planet that was ejected from its original orbit after encountering Jupiter during the genesis of the Solar System. Planet Nine's orbit may have also been influenced by a distant encounter with a passing star. Others have proposed it was captured from another star</a:t>
            </a:r>
            <a:r>
              <a:rPr lang="en-US" dirty="0" smtClean="0"/>
              <a:t>.”</a:t>
            </a:r>
            <a:endParaRPr lang="en-US" dirty="0" smtClean="0"/>
          </a:p>
          <a:p>
            <a:endParaRPr lang="fi-FI" dirty="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11</a:t>
            </a:fld>
            <a:endParaRPr lang="fi-FI"/>
          </a:p>
        </p:txBody>
      </p:sp>
      <p:sp>
        <p:nvSpPr>
          <p:cNvPr id="5" name="Otsikko 4"/>
          <p:cNvSpPr>
            <a:spLocks noGrp="1"/>
          </p:cNvSpPr>
          <p:nvPr>
            <p:ph type="title"/>
          </p:nvPr>
        </p:nvSpPr>
        <p:spPr/>
        <p:txBody>
          <a:bodyPr/>
          <a:lstStyle/>
          <a:p>
            <a:r>
              <a:rPr lang="fi-FI" smtClean="0"/>
              <a:t>Yhdeksäs planeetta?</a:t>
            </a:r>
            <a:endParaRPr lang="fi-FI"/>
          </a:p>
        </p:txBody>
      </p:sp>
      <p:sp>
        <p:nvSpPr>
          <p:cNvPr id="6" name="Tekstikehys 5"/>
          <p:cNvSpPr txBox="1"/>
          <p:nvPr/>
        </p:nvSpPr>
        <p:spPr>
          <a:xfrm>
            <a:off x="467544" y="5713160"/>
            <a:ext cx="3456384" cy="307777"/>
          </a:xfrm>
          <a:prstGeom prst="rect">
            <a:avLst/>
          </a:prstGeom>
          <a:noFill/>
        </p:spPr>
        <p:txBody>
          <a:bodyPr wrap="square" rtlCol="0">
            <a:spAutoFit/>
          </a:bodyPr>
          <a:lstStyle/>
          <a:p>
            <a:r>
              <a:rPr lang="fi-FI" sz="1400" smtClean="0">
                <a:latin typeface="Times New Roman" pitchFamily="18" charset="0"/>
                <a:cs typeface="Times New Roman" pitchFamily="18" charset="0"/>
              </a:rPr>
              <a:t>https://en.wikipedia.org/wiki/Planet_Nine</a:t>
            </a:r>
          </a:p>
        </p:txBody>
      </p:sp>
      <p:cxnSp>
        <p:nvCxnSpPr>
          <p:cNvPr id="8" name="Suora yhdysviiva 7"/>
          <p:cNvCxnSpPr/>
          <p:nvPr/>
        </p:nvCxnSpPr>
        <p:spPr>
          <a:xfrm>
            <a:off x="323528" y="4581128"/>
            <a:ext cx="0" cy="57606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smtClean="0"/>
              <a:t>Gravitaatiopotentiaali </a:t>
            </a:r>
            <a:r>
              <a:rPr lang="fi-FI" i="1" smtClean="0"/>
              <a:t>U</a:t>
            </a:r>
            <a:r>
              <a:rPr lang="fi-FI" smtClean="0"/>
              <a:t>     -1/</a:t>
            </a:r>
            <a:r>
              <a:rPr lang="fi-FI" i="1" smtClean="0"/>
              <a:t>r</a:t>
            </a:r>
            <a:r>
              <a:rPr lang="fi-FI" smtClean="0"/>
              <a:t> ja sen gradientti (voima) </a:t>
            </a:r>
            <a:r>
              <a:rPr lang="fi-FI" i="1" smtClean="0"/>
              <a:t>F    </a:t>
            </a:r>
            <a:r>
              <a:rPr lang="fi-FI" smtClean="0"/>
              <a:t>1/</a:t>
            </a:r>
            <a:r>
              <a:rPr lang="fi-FI" i="1" smtClean="0"/>
              <a:t>r</a:t>
            </a:r>
            <a:r>
              <a:rPr lang="fi-FI" i="1" baseline="30000" smtClean="0"/>
              <a:t>2</a:t>
            </a:r>
            <a:r>
              <a:rPr lang="fi-FI" smtClean="0"/>
              <a:t> ovat vahvasti epälineaarisia. </a:t>
            </a:r>
          </a:p>
          <a:p>
            <a:r>
              <a:rPr lang="fi-FI" smtClean="0"/>
              <a:t>Näistä voidaan johtaa Keplerin III laki ja sen avulla </a:t>
            </a:r>
            <a:r>
              <a:rPr lang="fi-FI" i="1" smtClean="0"/>
              <a:t>periodi-avaruuden</a:t>
            </a:r>
            <a:r>
              <a:rPr lang="fi-FI" smtClean="0"/>
              <a:t> (</a:t>
            </a:r>
            <a:r>
              <a:rPr lang="fi-FI" i="1" smtClean="0">
                <a:latin typeface="Symbol" pitchFamily="18" charset="2"/>
              </a:rPr>
              <a:t>t </a:t>
            </a:r>
            <a:r>
              <a:rPr lang="fi-FI" smtClean="0"/>
              <a:t>, </a:t>
            </a:r>
            <a:r>
              <a:rPr lang="fi-FI" i="1" smtClean="0"/>
              <a:t>r</a:t>
            </a:r>
            <a:r>
              <a:rPr lang="fi-FI" smtClean="0"/>
              <a:t>) (siis ei aika-avaruuden!) differentiaaliyhtälö</a:t>
            </a:r>
          </a:p>
          <a:p>
            <a:endParaRPr lang="fi-FI" smtClean="0"/>
          </a:p>
          <a:p>
            <a:endParaRPr lang="fi-FI" smtClean="0"/>
          </a:p>
          <a:p>
            <a:endParaRPr lang="fi-FI" smtClean="0"/>
          </a:p>
          <a:p>
            <a:r>
              <a:rPr lang="fi-FI" smtClean="0"/>
              <a:t>jonka ratkaisut kuvaavat 2</a:t>
            </a:r>
            <a:r>
              <a:rPr lang="fi-FI" i="1" baseline="30000" smtClean="0"/>
              <a:t>N</a:t>
            </a:r>
            <a:r>
              <a:rPr lang="fi-FI" baseline="30000" smtClean="0"/>
              <a:t>/3</a:t>
            </a:r>
            <a:r>
              <a:rPr lang="fi-FI" smtClean="0"/>
              <a:t> kahdentumista, kun </a:t>
            </a:r>
            <a:r>
              <a:rPr lang="fi-FI" i="1" smtClean="0"/>
              <a:t>a </a:t>
            </a:r>
            <a:r>
              <a:rPr lang="fi-FI" smtClean="0"/>
              <a:t>= 46.5. </a:t>
            </a:r>
          </a:p>
          <a:p>
            <a:r>
              <a:rPr lang="fi-FI" smtClean="0"/>
              <a:t>Kuvasta nähdään, että planeettojen ratanopeudet pyrkivät</a:t>
            </a:r>
          </a:p>
          <a:p>
            <a:r>
              <a:rPr lang="fi-FI" smtClean="0"/>
              <a:t>lukittumaan vakioarvoihin </a:t>
            </a:r>
            <a:r>
              <a:rPr lang="fi-FI" i="1" smtClean="0"/>
              <a:t>v</a:t>
            </a:r>
            <a:r>
              <a:rPr lang="fi-FI" i="1" baseline="-25000" smtClean="0"/>
              <a:t>M</a:t>
            </a:r>
            <a:r>
              <a:rPr lang="fi-FI" smtClean="0"/>
              <a:t>. </a:t>
            </a:r>
          </a:p>
          <a:p>
            <a:endParaRPr lang="fi-FI" smtClean="0"/>
          </a:p>
          <a:p>
            <a:endParaRPr lang="fi-FI" smtClean="0"/>
          </a:p>
          <a:p>
            <a:endParaRPr lang="fi-FI" smtClean="0"/>
          </a:p>
          <a:p>
            <a:endParaRPr lang="fi-FI" smtClean="0"/>
          </a:p>
          <a:p>
            <a:r>
              <a:rPr lang="fi-FI" smtClean="0"/>
              <a:t>Viesti: Nopeus (eli ominaisliikemäärä) pyrkii </a:t>
            </a:r>
          </a:p>
          <a:p>
            <a:r>
              <a:rPr lang="fi-FI" smtClean="0"/>
              <a:t>säilymään.</a:t>
            </a:r>
          </a:p>
          <a:p>
            <a:endParaRPr lang="fi-FI" smtClean="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12</a:t>
            </a:fld>
            <a:endParaRPr lang="fi-FI"/>
          </a:p>
        </p:txBody>
      </p:sp>
      <p:sp>
        <p:nvSpPr>
          <p:cNvPr id="5" name="Otsikko 4"/>
          <p:cNvSpPr>
            <a:spLocks noGrp="1"/>
          </p:cNvSpPr>
          <p:nvPr>
            <p:ph type="title"/>
          </p:nvPr>
        </p:nvSpPr>
        <p:spPr/>
        <p:txBody>
          <a:bodyPr/>
          <a:lstStyle/>
          <a:p>
            <a:r>
              <a:rPr lang="fi-FI" smtClean="0"/>
              <a:t>Periodin kahdentuminen 1/r-potentiaalissa</a:t>
            </a:r>
            <a:endParaRPr lang="fi-FI"/>
          </a:p>
        </p:txBody>
      </p:sp>
      <p:graphicFrame>
        <p:nvGraphicFramePr>
          <p:cNvPr id="47106" name="Object 2"/>
          <p:cNvGraphicFramePr>
            <a:graphicFrameLocks noChangeAspect="1"/>
          </p:cNvGraphicFramePr>
          <p:nvPr/>
        </p:nvGraphicFramePr>
        <p:xfrm>
          <a:off x="3275856" y="1988840"/>
          <a:ext cx="1225668" cy="617984"/>
        </p:xfrm>
        <a:graphic>
          <a:graphicData uri="http://schemas.openxmlformats.org/presentationml/2006/ole">
            <mc:AlternateContent xmlns:mc="http://schemas.openxmlformats.org/markup-compatibility/2006">
              <mc:Choice xmlns:v="urn:schemas-microsoft-com:vml" Requires="v">
                <p:oleObj spid="_x0000_s47129" name="Kaava" r:id="rId4" imgW="711000" imgH="380880" progId="Equation.3">
                  <p:embed/>
                </p:oleObj>
              </mc:Choice>
              <mc:Fallback>
                <p:oleObj name="Kaava" r:id="rId4" imgW="711000" imgH="3808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988840"/>
                        <a:ext cx="1225668" cy="617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kstikehys 6"/>
          <p:cNvSpPr txBox="1"/>
          <p:nvPr/>
        </p:nvSpPr>
        <p:spPr>
          <a:xfrm>
            <a:off x="7668344" y="2154342"/>
            <a:ext cx="576064" cy="338554"/>
          </a:xfrm>
          <a:prstGeom prst="rect">
            <a:avLst/>
          </a:prstGeom>
          <a:noFill/>
        </p:spPr>
        <p:txBody>
          <a:bodyPr wrap="square" rtlCol="0">
            <a:spAutoFit/>
          </a:bodyPr>
          <a:lstStyle/>
          <a:p>
            <a:r>
              <a:rPr lang="fi-FI" sz="1600" dirty="0" smtClean="0">
                <a:latin typeface="Times New Roman" pitchFamily="18" charset="0"/>
                <a:cs typeface="Times New Roman" pitchFamily="18" charset="0"/>
              </a:rPr>
              <a:t>(8)</a:t>
            </a:r>
            <a:endParaRPr lang="fi-FI" sz="1600" dirty="0" smtClean="0">
              <a:latin typeface="Times New Roman" pitchFamily="18" charset="0"/>
              <a:cs typeface="Times New Roman" pitchFamily="18" charset="0"/>
            </a:endParaRPr>
          </a:p>
        </p:txBody>
      </p:sp>
      <p:pic>
        <p:nvPicPr>
          <p:cNvPr id="47110" name="Picture 6"/>
          <p:cNvPicPr>
            <a:picLocks noChangeAspect="1" noChangeArrowheads="1"/>
          </p:cNvPicPr>
          <p:nvPr/>
        </p:nvPicPr>
        <p:blipFill>
          <a:blip r:embed="rId6" cstate="print"/>
          <a:srcRect/>
          <a:stretch>
            <a:fillRect/>
          </a:stretch>
        </p:blipFill>
        <p:spPr bwMode="auto">
          <a:xfrm>
            <a:off x="2523961" y="1216848"/>
            <a:ext cx="264315" cy="216000"/>
          </a:xfrm>
          <a:prstGeom prst="rect">
            <a:avLst/>
          </a:prstGeom>
          <a:noFill/>
          <a:ln w="9525">
            <a:noFill/>
            <a:miter lim="800000"/>
            <a:headEnd/>
            <a:tailEnd/>
          </a:ln>
          <a:effectLst/>
        </p:spPr>
      </p:pic>
      <p:pic>
        <p:nvPicPr>
          <p:cNvPr id="12" name="Picture 6"/>
          <p:cNvPicPr>
            <a:picLocks noChangeAspect="1" noChangeArrowheads="1"/>
          </p:cNvPicPr>
          <p:nvPr/>
        </p:nvPicPr>
        <p:blipFill>
          <a:blip r:embed="rId6" cstate="print"/>
          <a:srcRect/>
          <a:stretch>
            <a:fillRect/>
          </a:stretch>
        </p:blipFill>
        <p:spPr bwMode="auto">
          <a:xfrm>
            <a:off x="5285653" y="1216848"/>
            <a:ext cx="264315" cy="216000"/>
          </a:xfrm>
          <a:prstGeom prst="rect">
            <a:avLst/>
          </a:prstGeom>
          <a:noFill/>
          <a:ln w="9525">
            <a:noFill/>
            <a:miter lim="800000"/>
            <a:headEnd/>
            <a:tailEnd/>
          </a:ln>
          <a:effectLst/>
        </p:spPr>
      </p:pic>
      <p:pic>
        <p:nvPicPr>
          <p:cNvPr id="11" name="Kuva 10"/>
          <p:cNvPicPr/>
          <p:nvPr/>
        </p:nvPicPr>
        <p:blipFill>
          <a:blip r:embed="rId7" cstate="print"/>
          <a:srcRect/>
          <a:stretch>
            <a:fillRect/>
          </a:stretch>
        </p:blipFill>
        <p:spPr bwMode="auto">
          <a:xfrm>
            <a:off x="5529548" y="3409255"/>
            <a:ext cx="2930884" cy="1510748"/>
          </a:xfrm>
          <a:prstGeom prst="rect">
            <a:avLst/>
          </a:prstGeom>
          <a:noFill/>
          <a:ln w="9525">
            <a:noFill/>
            <a:miter lim="800000"/>
            <a:headEnd/>
            <a:tailEnd/>
          </a:ln>
        </p:spPr>
      </p:pic>
      <p:graphicFrame>
        <p:nvGraphicFramePr>
          <p:cNvPr id="47108" name="Object 4"/>
          <p:cNvGraphicFramePr>
            <a:graphicFrameLocks noChangeAspect="1"/>
          </p:cNvGraphicFramePr>
          <p:nvPr/>
        </p:nvGraphicFramePr>
        <p:xfrm>
          <a:off x="3851920" y="3788841"/>
          <a:ext cx="1238250" cy="576263"/>
        </p:xfrm>
        <a:graphic>
          <a:graphicData uri="http://schemas.openxmlformats.org/presentationml/2006/ole">
            <mc:AlternateContent xmlns:mc="http://schemas.openxmlformats.org/markup-compatibility/2006">
              <mc:Choice xmlns:v="urn:schemas-microsoft-com:vml" Requires="v">
                <p:oleObj spid="_x0000_s47130" name="Kaava" r:id="rId8" imgW="711000" imgH="330120" progId="Equation.3">
                  <p:embed/>
                </p:oleObj>
              </mc:Choice>
              <mc:Fallback>
                <p:oleObj name="Kaava" r:id="rId8" imgW="711000" imgH="33012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3788841"/>
                        <a:ext cx="12382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kstikehys 12"/>
          <p:cNvSpPr txBox="1"/>
          <p:nvPr/>
        </p:nvSpPr>
        <p:spPr>
          <a:xfrm>
            <a:off x="5940152" y="4921423"/>
            <a:ext cx="2016224" cy="307777"/>
          </a:xfrm>
          <a:prstGeom prst="rect">
            <a:avLst/>
          </a:prstGeom>
          <a:noFill/>
        </p:spPr>
        <p:txBody>
          <a:bodyPr wrap="square" rtlCol="0">
            <a:spAutoFit/>
          </a:bodyPr>
          <a:lstStyle/>
          <a:p>
            <a:r>
              <a:rPr lang="fi-FI" sz="1400" smtClean="0">
                <a:latin typeface="Times New Roman" pitchFamily="18" charset="0"/>
                <a:cs typeface="Times New Roman" pitchFamily="18" charset="0"/>
              </a:rPr>
              <a:t>Osa kaavan (9) ratkaisua.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24745"/>
            <a:ext cx="8229600" cy="3960440"/>
          </a:xfrm>
        </p:spPr>
        <p:txBody>
          <a:bodyPr/>
          <a:lstStyle/>
          <a:p>
            <a:r>
              <a:rPr lang="fi-FI" dirty="0" smtClean="0"/>
              <a:t>Jupiterin neljä suurinta kuuta ovat resonanssissa keskenään ja kiertoaikojen suhde on 2 (1:2:4:8). </a:t>
            </a:r>
          </a:p>
          <a:p>
            <a:r>
              <a:rPr lang="fi-FI" dirty="0" smtClean="0"/>
              <a:t>Monille </a:t>
            </a:r>
            <a:r>
              <a:rPr lang="fi-FI" dirty="0" err="1" smtClean="0"/>
              <a:t>eksoplaneetoille</a:t>
            </a:r>
            <a:r>
              <a:rPr lang="fi-FI" dirty="0" smtClean="0"/>
              <a:t> on löydetty peräkkäisten planeettojen kiertoaikojen suhteita 1:2 eli 1:2 resonansseja.</a:t>
            </a:r>
          </a:p>
          <a:p>
            <a:r>
              <a:rPr lang="fi-FI" dirty="0" smtClean="0"/>
              <a:t>Aurinkokunnan nopeus kosmiseen mikroaaltotaustaan (CMBR) nähden on </a:t>
            </a:r>
            <a:r>
              <a:rPr lang="fi-FI" i="1" dirty="0" smtClean="0"/>
              <a:t>v </a:t>
            </a:r>
            <a:r>
              <a:rPr lang="fi-FI" dirty="0" smtClean="0"/>
              <a:t>=368±2 km/s, joka on valon nopeuteen nähden </a:t>
            </a:r>
            <a:r>
              <a:rPr lang="fi-FI" i="1" dirty="0" smtClean="0"/>
              <a:t>v </a:t>
            </a:r>
            <a:r>
              <a:rPr lang="fi-FI" dirty="0" smtClean="0"/>
              <a:t>= 2</a:t>
            </a:r>
            <a:r>
              <a:rPr lang="fi-FI" baseline="30000" dirty="0" smtClean="0"/>
              <a:t>-9.67</a:t>
            </a:r>
            <a:r>
              <a:rPr lang="fi-FI" dirty="0" smtClean="0"/>
              <a:t>·c ≈ 2</a:t>
            </a:r>
            <a:r>
              <a:rPr lang="fi-FI" baseline="30000" dirty="0" smtClean="0"/>
              <a:t>-29/3</a:t>
            </a:r>
            <a:r>
              <a:rPr lang="fi-FI" dirty="0" smtClean="0"/>
              <a:t>·c. Periodin kahdennus antaa </a:t>
            </a:r>
            <a:r>
              <a:rPr lang="fi-FI" i="1" dirty="0" smtClean="0"/>
              <a:t>v</a:t>
            </a:r>
            <a:r>
              <a:rPr lang="fi-FI" dirty="0" smtClean="0"/>
              <a:t> =2</a:t>
            </a:r>
            <a:r>
              <a:rPr lang="fi-FI" baseline="30000" dirty="0" smtClean="0"/>
              <a:t>-29/3</a:t>
            </a:r>
            <a:r>
              <a:rPr lang="fi-FI" dirty="0" smtClean="0"/>
              <a:t>·c=369 km/s.</a:t>
            </a:r>
          </a:p>
          <a:p>
            <a:r>
              <a:rPr lang="en-US" dirty="0" smtClean="0"/>
              <a:t>“The </a:t>
            </a:r>
            <a:r>
              <a:rPr lang="en-US" dirty="0" smtClean="0"/>
              <a:t>same type of activity cycles that are found for the Sun can be seen for other stars, corresponding to the solar (2 times) 11-year cycle. Some stars have longer cycles, possibly analogous to the Maunder minima for the Sun</a:t>
            </a:r>
            <a:r>
              <a:rPr lang="en-US" dirty="0" smtClean="0"/>
              <a:t>.”</a:t>
            </a:r>
            <a:endParaRPr lang="en-US" dirty="0" smtClean="0"/>
          </a:p>
          <a:p>
            <a:r>
              <a:rPr lang="en-US" dirty="0" err="1" smtClean="0"/>
              <a:t>Superstabiili</a:t>
            </a:r>
            <a:r>
              <a:rPr lang="en-US" dirty="0" smtClean="0"/>
              <a:t> </a:t>
            </a:r>
            <a:r>
              <a:rPr lang="en-US" dirty="0" smtClean="0">
                <a:latin typeface="Symbol" pitchFamily="18" charset="2"/>
              </a:rPr>
              <a:t>t</a:t>
            </a:r>
            <a:r>
              <a:rPr lang="en-US" sz="1400" baseline="-25000" dirty="0" smtClean="0"/>
              <a:t>512</a:t>
            </a:r>
            <a:r>
              <a:rPr lang="en-US" dirty="0" smtClean="0"/>
              <a:t>=2</a:t>
            </a:r>
            <a:r>
              <a:rPr lang="en-US" baseline="30000" dirty="0" smtClean="0"/>
              <a:t>512/3</a:t>
            </a:r>
            <a:r>
              <a:rPr lang="fi-FI" dirty="0" smtClean="0"/>
              <a:t>·</a:t>
            </a:r>
            <a:r>
              <a:rPr lang="fi-FI" dirty="0" smtClean="0">
                <a:latin typeface="Symbol" pitchFamily="18" charset="2"/>
              </a:rPr>
              <a:t>t</a:t>
            </a:r>
            <a:r>
              <a:rPr lang="fi-FI" baseline="-25000" dirty="0" smtClean="0"/>
              <a:t>o</a:t>
            </a:r>
            <a:r>
              <a:rPr lang="en-US" dirty="0" smtClean="0"/>
              <a:t> </a:t>
            </a:r>
            <a:r>
              <a:rPr lang="en-US" dirty="0" err="1" smtClean="0"/>
              <a:t>sykli</a:t>
            </a:r>
            <a:r>
              <a:rPr lang="en-US" dirty="0" smtClean="0"/>
              <a:t> on 10.7 </a:t>
            </a:r>
            <a:r>
              <a:rPr lang="en-US" dirty="0" err="1" smtClean="0"/>
              <a:t>vuotta</a:t>
            </a:r>
            <a:r>
              <a:rPr lang="en-US" dirty="0" smtClean="0"/>
              <a:t> </a:t>
            </a:r>
            <a:r>
              <a:rPr lang="en-US" dirty="0" err="1" smtClean="0"/>
              <a:t>Planckin</a:t>
            </a:r>
            <a:r>
              <a:rPr lang="en-US" dirty="0" smtClean="0"/>
              <a:t> </a:t>
            </a:r>
            <a:r>
              <a:rPr lang="en-US" dirty="0" err="1" smtClean="0"/>
              <a:t>ajasta</a:t>
            </a:r>
            <a:r>
              <a:rPr lang="en-US" dirty="0" smtClean="0"/>
              <a:t> (=</a:t>
            </a:r>
            <a:r>
              <a:rPr lang="en-US" dirty="0" err="1" smtClean="0"/>
              <a:t>periodista</a:t>
            </a:r>
            <a:r>
              <a:rPr lang="en-US" dirty="0" smtClean="0"/>
              <a:t>) </a:t>
            </a:r>
            <a:r>
              <a:rPr lang="en-US" dirty="0" err="1" smtClean="0"/>
              <a:t>laskettuna</a:t>
            </a:r>
            <a:r>
              <a:rPr lang="en-US" dirty="0" smtClean="0"/>
              <a:t>.</a:t>
            </a:r>
            <a:endParaRPr lang="en-US" dirty="0" smtClean="0"/>
          </a:p>
          <a:p>
            <a:r>
              <a:rPr lang="en-US" dirty="0" err="1" smtClean="0"/>
              <a:t>Spekulointia</a:t>
            </a:r>
            <a:r>
              <a:rPr lang="en-US" dirty="0" smtClean="0"/>
              <a:t>: </a:t>
            </a:r>
            <a:r>
              <a:rPr lang="en-US" dirty="0" err="1" smtClean="0"/>
              <a:t>Jupiterin</a:t>
            </a:r>
            <a:r>
              <a:rPr lang="en-US" dirty="0" smtClean="0"/>
              <a:t> </a:t>
            </a:r>
            <a:r>
              <a:rPr lang="en-US" dirty="0" err="1" smtClean="0"/>
              <a:t>nykyinen</a:t>
            </a:r>
            <a:r>
              <a:rPr lang="en-US" dirty="0" smtClean="0"/>
              <a:t> </a:t>
            </a:r>
            <a:r>
              <a:rPr lang="en-US" dirty="0" err="1" smtClean="0"/>
              <a:t>kiertoaika</a:t>
            </a:r>
            <a:r>
              <a:rPr lang="en-US" dirty="0" smtClean="0"/>
              <a:t> on 11.7 </a:t>
            </a:r>
            <a:r>
              <a:rPr lang="en-US" dirty="0" err="1" smtClean="0"/>
              <a:t>vuotta</a:t>
            </a:r>
            <a:r>
              <a:rPr lang="en-US" dirty="0" smtClean="0"/>
              <a:t>. Jos se on </a:t>
            </a:r>
            <a:r>
              <a:rPr lang="en-US" dirty="0" err="1" smtClean="0"/>
              <a:t>siirtynyt</a:t>
            </a:r>
            <a:r>
              <a:rPr lang="en-US" dirty="0" smtClean="0"/>
              <a:t> </a:t>
            </a:r>
            <a:r>
              <a:rPr lang="en-US" dirty="0" err="1" smtClean="0"/>
              <a:t>hitaammalle</a:t>
            </a:r>
            <a:r>
              <a:rPr lang="en-US" dirty="0" smtClean="0"/>
              <a:t> </a:t>
            </a:r>
            <a:r>
              <a:rPr lang="en-US" dirty="0" err="1" smtClean="0"/>
              <a:t>radalle</a:t>
            </a:r>
            <a:r>
              <a:rPr lang="en-US" dirty="0" smtClean="0"/>
              <a:t> (</a:t>
            </a:r>
            <a:r>
              <a:rPr lang="en-US" dirty="0" err="1" smtClean="0"/>
              <a:t>kuten</a:t>
            </a:r>
            <a:r>
              <a:rPr lang="en-US" dirty="0" smtClean="0"/>
              <a:t> </a:t>
            </a:r>
            <a:r>
              <a:rPr lang="en-US" dirty="0" err="1" smtClean="0"/>
              <a:t>tämä</a:t>
            </a:r>
            <a:r>
              <a:rPr lang="en-US" dirty="0" smtClean="0"/>
              <a:t> </a:t>
            </a:r>
            <a:r>
              <a:rPr lang="en-US" dirty="0" err="1" smtClean="0"/>
              <a:t>analyysi</a:t>
            </a:r>
            <a:r>
              <a:rPr lang="en-US" dirty="0" smtClean="0"/>
              <a:t> </a:t>
            </a:r>
            <a:r>
              <a:rPr lang="en-US" dirty="0" err="1" smtClean="0"/>
              <a:t>näyttää</a:t>
            </a:r>
            <a:r>
              <a:rPr lang="en-US" dirty="0" smtClean="0"/>
              <a:t>), </a:t>
            </a:r>
            <a:r>
              <a:rPr lang="en-US" dirty="0" err="1" smtClean="0"/>
              <a:t>niin</a:t>
            </a:r>
            <a:r>
              <a:rPr lang="en-US" dirty="0" smtClean="0"/>
              <a:t> </a:t>
            </a:r>
            <a:r>
              <a:rPr lang="en-US" dirty="0" err="1" smtClean="0"/>
              <a:t>sen</a:t>
            </a:r>
            <a:r>
              <a:rPr lang="en-US" dirty="0" smtClean="0"/>
              <a:t> </a:t>
            </a:r>
            <a:r>
              <a:rPr lang="en-US" dirty="0" err="1" smtClean="0"/>
              <a:t>kiertoaika</a:t>
            </a:r>
            <a:r>
              <a:rPr lang="en-US" dirty="0" smtClean="0"/>
              <a:t> on </a:t>
            </a:r>
            <a:r>
              <a:rPr lang="en-US" dirty="0" err="1" smtClean="0"/>
              <a:t>hyvinkin</a:t>
            </a:r>
            <a:r>
              <a:rPr lang="en-US" dirty="0" smtClean="0"/>
              <a:t> </a:t>
            </a:r>
            <a:r>
              <a:rPr lang="en-US" dirty="0" err="1" smtClean="0"/>
              <a:t>voinut</a:t>
            </a:r>
            <a:r>
              <a:rPr lang="en-US" dirty="0" smtClean="0"/>
              <a:t> olla </a:t>
            </a:r>
            <a:r>
              <a:rPr lang="en-US" dirty="0" err="1" smtClean="0"/>
              <a:t>alunperin</a:t>
            </a:r>
            <a:r>
              <a:rPr lang="en-US" dirty="0" smtClean="0"/>
              <a:t> </a:t>
            </a:r>
            <a:r>
              <a:rPr lang="en-US" dirty="0" err="1" smtClean="0"/>
              <a:t>superstabiili</a:t>
            </a:r>
            <a:r>
              <a:rPr lang="en-US" dirty="0" smtClean="0"/>
              <a:t> </a:t>
            </a:r>
            <a:r>
              <a:rPr lang="en-US" dirty="0" smtClean="0"/>
              <a:t>512-sykli, </a:t>
            </a:r>
            <a:r>
              <a:rPr lang="en-US" dirty="0" err="1" smtClean="0"/>
              <a:t>mikä</a:t>
            </a:r>
            <a:r>
              <a:rPr lang="en-US" dirty="0" smtClean="0"/>
              <a:t> </a:t>
            </a:r>
            <a:r>
              <a:rPr lang="en-US" dirty="0" err="1" smtClean="0"/>
              <a:t>myös</a:t>
            </a:r>
            <a:r>
              <a:rPr lang="en-US" dirty="0" smtClean="0"/>
              <a:t> </a:t>
            </a:r>
            <a:r>
              <a:rPr lang="en-US" dirty="0" err="1" smtClean="0"/>
              <a:t>selittäisi</a:t>
            </a:r>
            <a:r>
              <a:rPr lang="en-US" dirty="0" smtClean="0"/>
              <a:t> (?) </a:t>
            </a:r>
            <a:r>
              <a:rPr lang="en-US" dirty="0" err="1" smtClean="0"/>
              <a:t>Jupiterin</a:t>
            </a:r>
            <a:r>
              <a:rPr lang="en-US" dirty="0" smtClean="0"/>
              <a:t> </a:t>
            </a:r>
            <a:r>
              <a:rPr lang="en-US" dirty="0" err="1" smtClean="0"/>
              <a:t>suuren</a:t>
            </a:r>
            <a:r>
              <a:rPr lang="en-US" dirty="0" smtClean="0"/>
              <a:t> </a:t>
            </a:r>
            <a:r>
              <a:rPr lang="en-US" dirty="0" err="1" smtClean="0"/>
              <a:t>massan</a:t>
            </a:r>
            <a:r>
              <a:rPr lang="en-US" dirty="0" smtClean="0"/>
              <a:t>. </a:t>
            </a:r>
          </a:p>
          <a:p>
            <a:r>
              <a:rPr lang="en-US" dirty="0" err="1" smtClean="0"/>
              <a:t>Jupiterin</a:t>
            </a:r>
            <a:r>
              <a:rPr lang="en-US" dirty="0" smtClean="0"/>
              <a:t> </a:t>
            </a:r>
            <a:r>
              <a:rPr lang="en-US" dirty="0" err="1" smtClean="0"/>
              <a:t>kiertoaika</a:t>
            </a:r>
            <a:r>
              <a:rPr lang="en-US" dirty="0" smtClean="0"/>
              <a:t> on </a:t>
            </a:r>
            <a:r>
              <a:rPr lang="en-US" dirty="0" err="1" smtClean="0"/>
              <a:t>ennenkin</a:t>
            </a:r>
            <a:r>
              <a:rPr lang="en-US" dirty="0" smtClean="0"/>
              <a:t> </a:t>
            </a:r>
            <a:r>
              <a:rPr lang="en-US" dirty="0" err="1" smtClean="0"/>
              <a:t>yhdistetty</a:t>
            </a:r>
            <a:r>
              <a:rPr lang="en-US" dirty="0" smtClean="0"/>
              <a:t> </a:t>
            </a:r>
            <a:r>
              <a:rPr lang="en-US" dirty="0" err="1" smtClean="0"/>
              <a:t>Auringon</a:t>
            </a:r>
            <a:r>
              <a:rPr lang="en-US" dirty="0" smtClean="0"/>
              <a:t> </a:t>
            </a:r>
            <a:r>
              <a:rPr lang="en-US" dirty="0" err="1" smtClean="0"/>
              <a:t>pilkkujaksoon</a:t>
            </a:r>
            <a:r>
              <a:rPr lang="en-US" dirty="0" smtClean="0"/>
              <a:t> </a:t>
            </a:r>
            <a:r>
              <a:rPr lang="en-US" dirty="0" err="1" smtClean="0"/>
              <a:t>mahdollisena</a:t>
            </a:r>
            <a:r>
              <a:rPr lang="en-US" dirty="0" smtClean="0"/>
              <a:t> </a:t>
            </a:r>
            <a:r>
              <a:rPr lang="en-US" dirty="0" err="1" smtClean="0"/>
              <a:t>selittäjänä</a:t>
            </a:r>
            <a:r>
              <a:rPr lang="en-US" dirty="0" smtClean="0"/>
              <a:t>.</a:t>
            </a:r>
            <a:endParaRPr lang="fi-FI" dirty="0" smtClean="0"/>
          </a:p>
          <a:p>
            <a:endParaRPr lang="fi-FI" dirty="0" smtClean="0"/>
          </a:p>
          <a:p>
            <a:endParaRPr lang="fi-FI" dirty="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13</a:t>
            </a:fld>
            <a:endParaRPr lang="fi-FI"/>
          </a:p>
        </p:txBody>
      </p:sp>
      <p:sp>
        <p:nvSpPr>
          <p:cNvPr id="5" name="Otsikko 4"/>
          <p:cNvSpPr>
            <a:spLocks noGrp="1"/>
          </p:cNvSpPr>
          <p:nvPr>
            <p:ph type="title"/>
          </p:nvPr>
        </p:nvSpPr>
        <p:spPr/>
        <p:txBody>
          <a:bodyPr/>
          <a:lstStyle/>
          <a:p>
            <a:r>
              <a:rPr lang="fi-FI" smtClean="0"/>
              <a:t>Muuta Aurinkokunnasta. Eksoplaneetat</a:t>
            </a:r>
            <a:endParaRPr lang="fi-FI"/>
          </a:p>
        </p:txBody>
      </p:sp>
      <p:sp>
        <p:nvSpPr>
          <p:cNvPr id="6" name="Tekstikehys 5"/>
          <p:cNvSpPr txBox="1"/>
          <p:nvPr/>
        </p:nvSpPr>
        <p:spPr>
          <a:xfrm>
            <a:off x="539552" y="5517232"/>
            <a:ext cx="4248472" cy="276999"/>
          </a:xfrm>
          <a:prstGeom prst="rect">
            <a:avLst/>
          </a:prstGeom>
          <a:noFill/>
        </p:spPr>
        <p:txBody>
          <a:bodyPr wrap="square" rtlCol="0">
            <a:spAutoFit/>
          </a:bodyPr>
          <a:lstStyle/>
          <a:p>
            <a:r>
              <a:rPr lang="fi-FI" sz="1200" dirty="0" smtClean="0">
                <a:latin typeface="Times New Roman" pitchFamily="18" charset="0"/>
                <a:cs typeface="Times New Roman" pitchFamily="18" charset="0"/>
              </a:rPr>
              <a:t>https</a:t>
            </a:r>
            <a:r>
              <a:rPr lang="fi-FI" sz="1200" dirty="0" smtClean="0">
                <a:latin typeface="Times New Roman" pitchFamily="18" charset="0"/>
                <a:cs typeface="Times New Roman" pitchFamily="18" charset="0"/>
              </a:rPr>
              <a:t>://en.wikiversity.org/wiki/Stars/Active_regions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14</a:t>
            </a:fld>
            <a:endParaRPr lang="fi-FI"/>
          </a:p>
        </p:txBody>
      </p:sp>
      <p:sp>
        <p:nvSpPr>
          <p:cNvPr id="5" name="Otsikko 4"/>
          <p:cNvSpPr>
            <a:spLocks noGrp="1"/>
          </p:cNvSpPr>
          <p:nvPr>
            <p:ph type="title"/>
          </p:nvPr>
        </p:nvSpPr>
        <p:spPr/>
        <p:txBody>
          <a:bodyPr>
            <a:normAutofit/>
          </a:bodyPr>
          <a:lstStyle/>
          <a:p>
            <a:r>
              <a:rPr lang="fi-FI" smtClean="0"/>
              <a:t>Muita periodin kahdentumisen ilmentymiä</a:t>
            </a:r>
            <a:endParaRPr lang="fi-FI"/>
          </a:p>
        </p:txBody>
      </p:sp>
      <p:graphicFrame>
        <p:nvGraphicFramePr>
          <p:cNvPr id="6" name="Taulukko 5"/>
          <p:cNvGraphicFramePr>
            <a:graphicFrameLocks noGrp="1"/>
          </p:cNvGraphicFramePr>
          <p:nvPr/>
        </p:nvGraphicFramePr>
        <p:xfrm>
          <a:off x="467544" y="1196752"/>
          <a:ext cx="8193449" cy="4079240"/>
        </p:xfrm>
        <a:graphic>
          <a:graphicData uri="http://schemas.openxmlformats.org/drawingml/2006/table">
            <a:tbl>
              <a:tblPr firstRow="1" bandRow="1">
                <a:tableStyleId>{5C22544A-7EE6-4342-B048-85BDC9FD1C3A}</a:tableStyleId>
              </a:tblPr>
              <a:tblGrid>
                <a:gridCol w="4308793"/>
                <a:gridCol w="2516505"/>
                <a:gridCol w="1368151"/>
              </a:tblGrid>
              <a:tr h="370840">
                <a:tc>
                  <a:txBody>
                    <a:bodyPr/>
                    <a:lstStyle/>
                    <a:p>
                      <a:r>
                        <a:rPr lang="fi-FI" smtClean="0"/>
                        <a:t>Ominaisuus</a:t>
                      </a:r>
                      <a:endParaRPr lang="fi-FI"/>
                    </a:p>
                  </a:txBody>
                  <a:tcPr/>
                </a:tc>
                <a:tc>
                  <a:txBody>
                    <a:bodyPr/>
                    <a:lstStyle/>
                    <a:p>
                      <a:r>
                        <a:rPr lang="fi-FI" smtClean="0"/>
                        <a:t>Lähtökohta</a:t>
                      </a:r>
                      <a:endParaRPr lang="fi-FI"/>
                    </a:p>
                  </a:txBody>
                  <a:tcPr/>
                </a:tc>
                <a:tc>
                  <a:txBody>
                    <a:bodyPr/>
                    <a:lstStyle/>
                    <a:p>
                      <a:r>
                        <a:rPr lang="fi-FI" smtClean="0"/>
                        <a:t>Superstab.</a:t>
                      </a:r>
                      <a:endParaRPr lang="fi-FI"/>
                    </a:p>
                  </a:txBody>
                  <a:tcPr/>
                </a:tc>
              </a:tr>
              <a:tr h="370840">
                <a:tc>
                  <a:txBody>
                    <a:bodyPr/>
                    <a:lstStyle/>
                    <a:p>
                      <a:r>
                        <a:rPr lang="fi-FI" smtClean="0"/>
                        <a:t>Alkeisvaraus</a:t>
                      </a:r>
                      <a:endParaRPr lang="fi-FI"/>
                    </a:p>
                  </a:txBody>
                  <a:tcPr/>
                </a:tc>
                <a:tc>
                  <a:txBody>
                    <a:bodyPr/>
                    <a:lstStyle/>
                    <a:p>
                      <a:r>
                        <a:rPr lang="fi-FI" smtClean="0"/>
                        <a:t>Planckin varaus</a:t>
                      </a:r>
                      <a:endParaRPr lang="fi-FI"/>
                    </a:p>
                  </a:txBody>
                  <a:tcPr/>
                </a:tc>
                <a:tc>
                  <a:txBody>
                    <a:bodyPr/>
                    <a:lstStyle/>
                    <a:p>
                      <a:r>
                        <a:rPr lang="fi-FI" smtClean="0"/>
                        <a:t>kyllä</a:t>
                      </a:r>
                      <a:endParaRPr lang="fi-FI"/>
                    </a:p>
                  </a:txBody>
                  <a:tcPr/>
                </a:tc>
              </a:tr>
              <a:tr h="370840">
                <a:tc>
                  <a:txBody>
                    <a:bodyPr/>
                    <a:lstStyle/>
                    <a:p>
                      <a:r>
                        <a:rPr lang="fi-FI" smtClean="0"/>
                        <a:t>Hienorakennevakio</a:t>
                      </a:r>
                      <a:endParaRPr lang="fi-FI"/>
                    </a:p>
                  </a:txBody>
                  <a:tcPr/>
                </a:tc>
                <a:tc>
                  <a:txBody>
                    <a:bodyPr/>
                    <a:lstStyle/>
                    <a:p>
                      <a:r>
                        <a:rPr lang="fi-FI" smtClean="0"/>
                        <a:t>määritelmä</a:t>
                      </a:r>
                      <a:endParaRPr lang="fi-FI"/>
                    </a:p>
                  </a:txBody>
                  <a:tcPr/>
                </a:tc>
                <a:tc>
                  <a:txBody>
                    <a:bodyPr/>
                    <a:lstStyle/>
                    <a:p>
                      <a:r>
                        <a:rPr lang="fi-FI" smtClean="0"/>
                        <a:t>kyllä</a:t>
                      </a:r>
                      <a:endParaRPr lang="fi-FI"/>
                    </a:p>
                  </a:txBody>
                  <a:tcPr/>
                </a:tc>
              </a:tr>
              <a:tr h="370840">
                <a:tc>
                  <a:txBody>
                    <a:bodyPr/>
                    <a:lstStyle/>
                    <a:p>
                      <a:r>
                        <a:rPr lang="fi-FI" smtClean="0"/>
                        <a:t>Elektroni-positroniparin lepoenergia</a:t>
                      </a:r>
                      <a:endParaRPr lang="fi-FI"/>
                    </a:p>
                  </a:txBody>
                  <a:tcPr/>
                </a:tc>
                <a:tc>
                  <a:txBody>
                    <a:bodyPr/>
                    <a:lstStyle/>
                    <a:p>
                      <a:r>
                        <a:rPr lang="fi-FI" smtClean="0"/>
                        <a:t>Planckin energia</a:t>
                      </a:r>
                      <a:endParaRPr lang="fi-FI"/>
                    </a:p>
                  </a:txBody>
                  <a:tcPr/>
                </a:tc>
                <a:tc>
                  <a:txBody>
                    <a:bodyPr/>
                    <a:lstStyle/>
                    <a:p>
                      <a:r>
                        <a:rPr lang="fi-FI" smtClean="0"/>
                        <a:t>kyllä</a:t>
                      </a:r>
                      <a:endParaRPr lang="fi-FI"/>
                    </a:p>
                  </a:txBody>
                  <a:tcPr/>
                </a:tc>
              </a:tr>
              <a:tr h="370840">
                <a:tc>
                  <a:txBody>
                    <a:bodyPr/>
                    <a:lstStyle/>
                    <a:p>
                      <a:r>
                        <a:rPr lang="fi-FI" smtClean="0"/>
                        <a:t>Elektronin magneettinen momentti</a:t>
                      </a:r>
                      <a:endParaRPr lang="fi-FI"/>
                    </a:p>
                  </a:txBody>
                  <a:tcPr/>
                </a:tc>
                <a:tc>
                  <a:txBody>
                    <a:bodyPr/>
                    <a:lstStyle/>
                    <a:p>
                      <a:r>
                        <a:rPr lang="fi-FI" smtClean="0"/>
                        <a:t>Planckin mag. mom.</a:t>
                      </a:r>
                      <a:endParaRPr lang="fi-FI"/>
                    </a:p>
                  </a:txBody>
                  <a:tcPr/>
                </a:tc>
                <a:tc>
                  <a:txBody>
                    <a:bodyPr/>
                    <a:lstStyle/>
                    <a:p>
                      <a:r>
                        <a:rPr lang="fi-FI" smtClean="0"/>
                        <a:t>kyllä</a:t>
                      </a:r>
                      <a:endParaRPr lang="fi-FI"/>
                    </a:p>
                  </a:txBody>
                  <a:tcPr/>
                </a:tc>
              </a:tr>
              <a:tr h="370840">
                <a:tc>
                  <a:txBody>
                    <a:bodyPr/>
                    <a:lstStyle/>
                    <a:p>
                      <a:r>
                        <a:rPr lang="fi-FI" smtClean="0"/>
                        <a:t>Protonin lepoenergia</a:t>
                      </a:r>
                      <a:endParaRPr lang="fi-FI"/>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mtClean="0"/>
                        <a:t>Planckin energia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mtClean="0"/>
                        <a:t>kyllä</a:t>
                      </a:r>
                    </a:p>
                  </a:txBody>
                  <a:tcPr/>
                </a:tc>
              </a:tr>
              <a:tr h="370840">
                <a:tc>
                  <a:txBody>
                    <a:bodyPr/>
                    <a:lstStyle/>
                    <a:p>
                      <a:r>
                        <a:rPr lang="fi-FI" smtClean="0"/>
                        <a:t>Protonin magneettinen momentti</a:t>
                      </a:r>
                      <a:endParaRPr lang="fi-FI"/>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mtClean="0"/>
                        <a:t>Planckin mag. mom.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mtClean="0"/>
                        <a:t>kyllä</a:t>
                      </a:r>
                    </a:p>
                  </a:txBody>
                  <a:tcPr/>
                </a:tc>
              </a:tr>
              <a:tr h="370840">
                <a:tc>
                  <a:txBody>
                    <a:bodyPr/>
                    <a:lstStyle/>
                    <a:p>
                      <a:r>
                        <a:rPr lang="fi-FI" smtClean="0"/>
                        <a:t>2.7 K  CMBR lämpötila</a:t>
                      </a:r>
                      <a:endParaRPr lang="fi-FI"/>
                    </a:p>
                  </a:txBody>
                  <a:tcPr/>
                </a:tc>
                <a:tc>
                  <a:txBody>
                    <a:bodyPr/>
                    <a:lstStyle/>
                    <a:p>
                      <a:r>
                        <a:rPr lang="fi-FI" smtClean="0"/>
                        <a:t>Planckin lämpötila</a:t>
                      </a:r>
                    </a:p>
                  </a:txBody>
                  <a:tcPr/>
                </a:tc>
                <a:tc>
                  <a:txBody>
                    <a:bodyPr/>
                    <a:lstStyle/>
                    <a:p>
                      <a:r>
                        <a:rPr lang="fi-FI" smtClean="0"/>
                        <a:t>kyllä</a:t>
                      </a:r>
                    </a:p>
                  </a:txBody>
                  <a:tcPr/>
                </a:tc>
              </a:tr>
              <a:tr h="370840">
                <a:tc>
                  <a:txBody>
                    <a:bodyPr/>
                    <a:lstStyle/>
                    <a:p>
                      <a:r>
                        <a:rPr lang="fi-FI" smtClean="0"/>
                        <a:t>Vedyn 21 cm aallonpituus</a:t>
                      </a:r>
                      <a:endParaRPr lang="fi-FI"/>
                    </a:p>
                  </a:txBody>
                  <a:tcPr/>
                </a:tc>
                <a:tc>
                  <a:txBody>
                    <a:bodyPr/>
                    <a:lstStyle/>
                    <a:p>
                      <a:r>
                        <a:rPr lang="fi-FI" smtClean="0"/>
                        <a:t>Planckin pituus</a:t>
                      </a:r>
                    </a:p>
                  </a:txBody>
                  <a:tcPr/>
                </a:tc>
                <a:tc>
                  <a:txBody>
                    <a:bodyPr/>
                    <a:lstStyle/>
                    <a:p>
                      <a:r>
                        <a:rPr lang="fi-FI" smtClean="0"/>
                        <a:t>kyllä</a:t>
                      </a:r>
                    </a:p>
                  </a:txBody>
                  <a:tcPr/>
                </a:tc>
              </a:tr>
              <a:tr h="370840">
                <a:tc>
                  <a:txBody>
                    <a:bodyPr/>
                    <a:lstStyle/>
                    <a:p>
                      <a:r>
                        <a:rPr lang="fi-FI" smtClean="0"/>
                        <a:t>10.7 cm Solar flux</a:t>
                      </a:r>
                      <a:endParaRPr lang="fi-FI"/>
                    </a:p>
                  </a:txBody>
                  <a:tcPr/>
                </a:tc>
                <a:tc>
                  <a:txBody>
                    <a:bodyPr/>
                    <a:lstStyle/>
                    <a:p>
                      <a:r>
                        <a:rPr lang="fi-FI" smtClean="0"/>
                        <a:t>Planckin pituus</a:t>
                      </a:r>
                    </a:p>
                  </a:txBody>
                  <a:tcPr/>
                </a:tc>
                <a:tc>
                  <a:txBody>
                    <a:bodyPr/>
                    <a:lstStyle/>
                    <a:p>
                      <a:r>
                        <a:rPr lang="fi-FI" smtClean="0"/>
                        <a:t>21 cm/2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mtClean="0"/>
                        <a:t>Galaksien kvantittunut punasiirtymä</a:t>
                      </a:r>
                    </a:p>
                  </a:txBody>
                  <a:tcPr/>
                </a:tc>
                <a:tc>
                  <a:txBody>
                    <a:bodyPr/>
                    <a:lstStyle/>
                    <a:p>
                      <a:r>
                        <a:rPr lang="fi-FI" smtClean="0"/>
                        <a:t>valon nopeus</a:t>
                      </a:r>
                    </a:p>
                  </a:txBody>
                  <a:tcPr/>
                </a:tc>
                <a:tc>
                  <a:txBody>
                    <a:bodyPr/>
                    <a:lstStyle/>
                    <a:p>
                      <a:endParaRPr lang="fi-FI" smtClean="0"/>
                    </a:p>
                  </a:txBody>
                  <a:tcPr/>
                </a:tc>
              </a:tr>
            </a:tbl>
          </a:graphicData>
        </a:graphic>
      </p:graphicFrame>
      <p:sp>
        <p:nvSpPr>
          <p:cNvPr id="7" name="Tekstikehys 6"/>
          <p:cNvSpPr txBox="1"/>
          <p:nvPr/>
        </p:nvSpPr>
        <p:spPr>
          <a:xfrm>
            <a:off x="7524328" y="5877272"/>
            <a:ext cx="1080120" cy="338554"/>
          </a:xfrm>
          <a:prstGeom prst="rect">
            <a:avLst/>
          </a:prstGeom>
          <a:noFill/>
        </p:spPr>
        <p:txBody>
          <a:bodyPr wrap="square" rtlCol="0">
            <a:spAutoFit/>
          </a:bodyPr>
          <a:lstStyle/>
          <a:p>
            <a:r>
              <a:rPr lang="fi-FI" sz="1600" smtClean="0">
                <a:latin typeface="Times New Roman" pitchFamily="18" charset="0"/>
                <a:cs typeface="Times New Roman" pitchFamily="18" charset="0"/>
              </a:rPr>
              <a:t>Ks. viitteet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395536" y="1268760"/>
            <a:ext cx="8435280" cy="3384376"/>
          </a:xfrm>
        </p:spPr>
        <p:txBody>
          <a:bodyPr/>
          <a:lstStyle/>
          <a:p>
            <a:r>
              <a:rPr lang="fi-FI" dirty="0" smtClean="0"/>
              <a:t>Jo 1700-luvulla löytyneellä </a:t>
            </a:r>
            <a:r>
              <a:rPr lang="fi-FI" dirty="0" err="1" smtClean="0"/>
              <a:t>Titius-Bode</a:t>
            </a:r>
            <a:r>
              <a:rPr lang="fi-FI" dirty="0" smtClean="0"/>
              <a:t> säännöllä saattaa olla fysikaalinen tausta, joka on epälineaarisissa dynaamisissa systeemeissä esiintyvä periodin kahdentumisilmiö.</a:t>
            </a:r>
          </a:p>
          <a:p>
            <a:r>
              <a:rPr lang="fi-FI" dirty="0" smtClean="0"/>
              <a:t>Tässä esityksessä kuvataan, miten periodin kahdentuminen selittää T-B etäisyyssäännön ja antaa uutena tuloksena sen, että ratanopeudet määräytyvät valon nopeudesta saman </a:t>
            </a:r>
            <a:r>
              <a:rPr lang="fi-FI" dirty="0" smtClean="0"/>
              <a:t>kahdentumismekanismin </a:t>
            </a:r>
            <a:r>
              <a:rPr lang="fi-FI" dirty="0" smtClean="0"/>
              <a:t>mukaan. Radat myös täyttyvät peräkkäisessä järjestyksessä systeemin kehittyessä alun sekasorrosta kohti järjestystä.</a:t>
            </a:r>
          </a:p>
          <a:p>
            <a:r>
              <a:rPr lang="fi-FI" dirty="0" smtClean="0"/>
              <a:t>Vastaava periodin kahdentumisilmiö on havaittu myös Jupiterin isoilla kuilla ja joissakin </a:t>
            </a:r>
            <a:r>
              <a:rPr lang="fi-FI" dirty="0" err="1" smtClean="0"/>
              <a:t>eksoplaneettasysteemeissä</a:t>
            </a:r>
            <a:r>
              <a:rPr lang="fi-FI" dirty="0" smtClean="0"/>
              <a:t>. </a:t>
            </a:r>
            <a:endParaRPr lang="fi-FI" dirty="0" smtClean="0"/>
          </a:p>
          <a:p>
            <a:r>
              <a:rPr lang="fi-FI" dirty="0" smtClean="0"/>
              <a:t>Radalta </a:t>
            </a:r>
            <a:r>
              <a:rPr lang="fi-FI" i="1" dirty="0" smtClean="0"/>
              <a:t>M</a:t>
            </a:r>
            <a:r>
              <a:rPr lang="fi-FI" dirty="0" smtClean="0"/>
              <a:t>=44 puuttuu planeetta. </a:t>
            </a:r>
            <a:endParaRPr lang="fi-FI" dirty="0" smtClean="0"/>
          </a:p>
          <a:p>
            <a:r>
              <a:rPr lang="fi-FI" dirty="0" smtClean="0"/>
              <a:t>Teoreettinen diskreetti rataparametrijoukko (</a:t>
            </a:r>
            <a:r>
              <a:rPr lang="fi-FI" i="1" dirty="0" err="1" smtClean="0"/>
              <a:t>r,v</a:t>
            </a:r>
            <a:r>
              <a:rPr lang="fi-FI" dirty="0" smtClean="0"/>
              <a:t>) ei riipu keskuksen (Auringon) </a:t>
            </a:r>
            <a:r>
              <a:rPr lang="fi-FI" dirty="0" smtClean="0"/>
              <a:t>massasta, vaan ainoastaan luonnonvakioista (universaalisuus).</a:t>
            </a:r>
            <a:endParaRPr lang="fi-FI" dirty="0" smtClean="0"/>
          </a:p>
        </p:txBody>
      </p:sp>
      <p:sp>
        <p:nvSpPr>
          <p:cNvPr id="3" name="Alatunnisteen paikkamerkki 2"/>
          <p:cNvSpPr>
            <a:spLocks noGrp="1"/>
          </p:cNvSpPr>
          <p:nvPr>
            <p:ph type="ftr" sz="quarter" idx="11"/>
          </p:nvPr>
        </p:nvSpPr>
        <p:spPr>
          <a:xfrm>
            <a:off x="5868144" y="6407944"/>
            <a:ext cx="2736304" cy="365125"/>
          </a:xfrm>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15</a:t>
            </a:fld>
            <a:endParaRPr lang="fi-FI"/>
          </a:p>
        </p:txBody>
      </p:sp>
      <p:sp>
        <p:nvSpPr>
          <p:cNvPr id="5" name="Otsikko 4"/>
          <p:cNvSpPr>
            <a:spLocks noGrp="1"/>
          </p:cNvSpPr>
          <p:nvPr>
            <p:ph type="title"/>
          </p:nvPr>
        </p:nvSpPr>
        <p:spPr/>
        <p:txBody>
          <a:bodyPr/>
          <a:lstStyle/>
          <a:p>
            <a:r>
              <a:rPr lang="fi-FI" smtClean="0"/>
              <a:t>Yhteenveto</a:t>
            </a:r>
            <a:endParaRPr lang="fi-FI"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24745"/>
            <a:ext cx="8229600" cy="2088232"/>
          </a:xfrm>
        </p:spPr>
        <p:txBody>
          <a:bodyPr>
            <a:normAutofit/>
          </a:bodyPr>
          <a:lstStyle/>
          <a:p>
            <a:r>
              <a:rPr lang="en-US" sz="1600" b="1" smtClean="0"/>
              <a:t>Onko aurinkokunta kvanttisysteemi?</a:t>
            </a:r>
          </a:p>
          <a:p>
            <a:endParaRPr lang="en-US" b="1" smtClean="0"/>
          </a:p>
          <a:p>
            <a:r>
              <a:rPr lang="en-US" sz="1600" b="1" smtClean="0"/>
              <a:t>Definition</a:t>
            </a:r>
          </a:p>
          <a:p>
            <a:r>
              <a:rPr lang="en-US" smtClean="0"/>
              <a:t>Quantization is the process of constraining an input from a continuous or otherwise large set of values (such as the real numbers) to a discrete set (such as the integers). The terms </a:t>
            </a:r>
            <a:r>
              <a:rPr lang="en-US" i="1" smtClean="0"/>
              <a:t>quantization</a:t>
            </a:r>
            <a:r>
              <a:rPr lang="en-US" smtClean="0"/>
              <a:t> and </a:t>
            </a:r>
            <a:r>
              <a:rPr lang="en-US" i="1" smtClean="0"/>
              <a:t>discretization</a:t>
            </a:r>
            <a:r>
              <a:rPr lang="en-US" smtClean="0"/>
              <a:t> are often denotatively synonymous but not always connotatively interchangeable.</a:t>
            </a:r>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16</a:t>
            </a:fld>
            <a:endParaRPr lang="fi-FI"/>
          </a:p>
        </p:txBody>
      </p:sp>
      <p:sp>
        <p:nvSpPr>
          <p:cNvPr id="5" name="Otsikko 4"/>
          <p:cNvSpPr>
            <a:spLocks noGrp="1"/>
          </p:cNvSpPr>
          <p:nvPr>
            <p:ph type="title"/>
          </p:nvPr>
        </p:nvSpPr>
        <p:spPr/>
        <p:txBody>
          <a:bodyPr/>
          <a:lstStyle/>
          <a:p>
            <a:r>
              <a:rPr lang="fi-FI" smtClean="0"/>
              <a:t>Loppusanat</a:t>
            </a:r>
            <a:endParaRPr lang="fi-FI" dirty="0"/>
          </a:p>
        </p:txBody>
      </p:sp>
      <p:sp>
        <p:nvSpPr>
          <p:cNvPr id="6" name="Tekstikehys 5"/>
          <p:cNvSpPr txBox="1"/>
          <p:nvPr/>
        </p:nvSpPr>
        <p:spPr>
          <a:xfrm>
            <a:off x="467544" y="5661248"/>
            <a:ext cx="3168352" cy="276999"/>
          </a:xfrm>
          <a:prstGeom prst="rect">
            <a:avLst/>
          </a:prstGeom>
          <a:noFill/>
        </p:spPr>
        <p:txBody>
          <a:bodyPr wrap="square" rtlCol="0">
            <a:spAutoFit/>
          </a:bodyPr>
          <a:lstStyle/>
          <a:p>
            <a:r>
              <a:rPr lang="fi-FI" sz="1200" smtClean="0">
                <a:latin typeface="Times New Roman" pitchFamily="18" charset="0"/>
                <a:cs typeface="Times New Roman" pitchFamily="18" charset="0"/>
              </a:rPr>
              <a:t>https://en.wikipedia.org/wiki/Quantization</a:t>
            </a:r>
          </a:p>
        </p:txBody>
      </p:sp>
      <p:sp>
        <p:nvSpPr>
          <p:cNvPr id="7" name="Tekstikehys 6"/>
          <p:cNvSpPr txBox="1"/>
          <p:nvPr/>
        </p:nvSpPr>
        <p:spPr>
          <a:xfrm>
            <a:off x="467544" y="3212976"/>
            <a:ext cx="8208912" cy="1323439"/>
          </a:xfrm>
          <a:prstGeom prst="rect">
            <a:avLst/>
          </a:prstGeom>
          <a:noFill/>
        </p:spPr>
        <p:txBody>
          <a:bodyPr wrap="square" rtlCol="0">
            <a:spAutoFit/>
          </a:bodyPr>
          <a:lstStyle/>
          <a:p>
            <a:r>
              <a:rPr lang="en-US" sz="1600" smtClean="0">
                <a:latin typeface="Times New Roman" pitchFamily="18" charset="0"/>
                <a:cs typeface="Times New Roman" pitchFamily="18" charset="0"/>
              </a:rPr>
              <a:t>Yllä olevan määritelmän ja havaintojen mukaan joku tutkija (jota urakehitys ei suuremmin huoleta) voisi esittää väitteen, että Aurinkokunta on kvantittunut vieläpä siten, että kvantittuminen alkaa universaaleista Planckin suureista ja jatkuu yhä periodin kahdentumisprosessin ollessa edelleen käynnissä.</a:t>
            </a:r>
          </a:p>
          <a:p>
            <a:endParaRPr lang="fi-FI" sz="16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67544" y="548680"/>
            <a:ext cx="8229600" cy="5190565"/>
          </a:xfrm>
        </p:spPr>
        <p:txBody>
          <a:bodyPr>
            <a:normAutofit/>
          </a:bodyPr>
          <a:lstStyle/>
          <a:p>
            <a:r>
              <a:rPr lang="fi-FI" b="1" smtClean="0"/>
              <a:t>Artikkelit liittyen periodin kahdentumiseen</a:t>
            </a:r>
          </a:p>
          <a:p>
            <a:endParaRPr lang="en-US" smtClean="0"/>
          </a:p>
          <a:p>
            <a:r>
              <a:rPr lang="en-US" smtClean="0"/>
              <a:t>Feigenbaum M. J., "Quantitative Universality for a Class of Non-Linear Transformations." J. Stat. Phys. 19, 25-52, 1978</a:t>
            </a:r>
          </a:p>
          <a:p>
            <a:r>
              <a:rPr lang="en-US" smtClean="0"/>
              <a:t>Feigenbaum M. J., “Universal Behavior in Nonlinear Systems”, Los Alamos Science, Summer 1980</a:t>
            </a:r>
          </a:p>
          <a:p>
            <a:r>
              <a:rPr lang="en-US" smtClean="0"/>
              <a:t>Lehto A., ”On (3+3)-dimensional discrete space-time”, University of Helsinki, Report Series in Physics HU-P-236, 1984</a:t>
            </a:r>
            <a:endParaRPr lang="fi-FI" smtClean="0"/>
          </a:p>
          <a:p>
            <a:r>
              <a:rPr lang="fi-FI" smtClean="0"/>
              <a:t>Ari Lehto, ”Periodic time and the Stationary Properties of Matter”, Chin. J. Phys., </a:t>
            </a:r>
            <a:r>
              <a:rPr lang="fi-FI" b="1" smtClean="0"/>
              <a:t>28</a:t>
            </a:r>
            <a:r>
              <a:rPr lang="fi-FI" smtClean="0"/>
              <a:t>, 3, 215 (1990)</a:t>
            </a:r>
          </a:p>
          <a:p>
            <a:r>
              <a:rPr lang="en-US" smtClean="0"/>
              <a:t>Lehto A., “Quantization of Keplerian Systems”, </a:t>
            </a:r>
            <a:r>
              <a:rPr lang="fi-FI" smtClean="0"/>
              <a:t>arXiv:physics/0611100v4, 2006</a:t>
            </a:r>
          </a:p>
          <a:p>
            <a:r>
              <a:rPr lang="en-US" smtClean="0"/>
              <a:t>Lehto A., ”On the Planck Scale and Properties of Matter”, Nonlinear Dynamics, 55, 3, 279-298, 2009</a:t>
            </a:r>
          </a:p>
          <a:p>
            <a:r>
              <a:rPr lang="en-US" smtClean="0"/>
              <a:t>Lehto A., “On the Planck Scale and Properties of Matter”, International Journal of Astrophysics and Space Science, Vol. 2, Issue Number 6-1, December 2014</a:t>
            </a:r>
          </a:p>
          <a:p>
            <a:r>
              <a:rPr lang="en-US" smtClean="0"/>
              <a:t>Ari Lehto, “Period Doubling as a Structure Creating Natural Process”, </a:t>
            </a:r>
            <a:r>
              <a:rPr lang="it-IT" smtClean="0"/>
              <a:t>La Nuova Critica, </a:t>
            </a:r>
          </a:p>
          <a:p>
            <a:r>
              <a:rPr lang="it-IT" smtClean="0"/>
              <a:t>Nuova Serie 63-64, Scientific Models and a Comprehensive Picture of Reality, pp. 91-115, 2014</a:t>
            </a:r>
          </a:p>
          <a:p>
            <a:endParaRPr lang="en-US" smtClean="0"/>
          </a:p>
          <a:p>
            <a:endParaRPr lang="fi-FI" smtClean="0"/>
          </a:p>
          <a:p>
            <a:endParaRPr lang="fi-FI"/>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17</a:t>
            </a:fld>
            <a:endParaRPr lang="fi-FI"/>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619672" y="2780928"/>
            <a:ext cx="5976664" cy="648072"/>
          </a:xfrm>
        </p:spPr>
        <p:txBody>
          <a:bodyPr anchor="t">
            <a:normAutofit/>
          </a:bodyPr>
          <a:lstStyle/>
          <a:p>
            <a:pPr algn="ctr"/>
            <a:r>
              <a:rPr lang="fi-FI" smtClean="0"/>
              <a:t>KIITOS!</a:t>
            </a:r>
            <a:endParaRPr lang="fi-FI" dirty="0"/>
          </a:p>
        </p:txBody>
      </p:sp>
      <p:sp>
        <p:nvSpPr>
          <p:cNvPr id="77826" name="AutoShape 2" descr="Kuvahaun tulos haulle that's all fol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77828" name="AutoShape 4" descr="Kuvahaun tulos haulle that's all fol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2</a:t>
            </a:fld>
            <a:endParaRPr lang="fi-FI"/>
          </a:p>
        </p:txBody>
      </p:sp>
      <p:sp>
        <p:nvSpPr>
          <p:cNvPr id="5" name="Otsikko 4"/>
          <p:cNvSpPr>
            <a:spLocks noGrp="1"/>
          </p:cNvSpPr>
          <p:nvPr>
            <p:ph type="title"/>
          </p:nvPr>
        </p:nvSpPr>
        <p:spPr/>
        <p:txBody>
          <a:bodyPr/>
          <a:lstStyle/>
          <a:p>
            <a:r>
              <a:rPr lang="fi-FI" smtClean="0"/>
              <a:t>Aurinkokunnan rakenne</a:t>
            </a:r>
            <a:endParaRPr lang="fi-FI"/>
          </a:p>
        </p:txBody>
      </p:sp>
      <p:sp>
        <p:nvSpPr>
          <p:cNvPr id="6" name="Tekstikehys 5"/>
          <p:cNvSpPr txBox="1"/>
          <p:nvPr/>
        </p:nvSpPr>
        <p:spPr>
          <a:xfrm>
            <a:off x="2627784" y="5847655"/>
            <a:ext cx="6192688" cy="461665"/>
          </a:xfrm>
          <a:prstGeom prst="rect">
            <a:avLst/>
          </a:prstGeom>
          <a:noFill/>
        </p:spPr>
        <p:txBody>
          <a:bodyPr wrap="square" rtlCol="0">
            <a:spAutoFit/>
          </a:bodyPr>
          <a:lstStyle/>
          <a:p>
            <a:r>
              <a:rPr lang="fi-FI" sz="1200" smtClean="0">
                <a:latin typeface="Times New Roman" pitchFamily="18" charset="0"/>
                <a:cs typeface="Times New Roman" pitchFamily="18" charset="0"/>
              </a:rPr>
              <a:t>https://theplanets.org/solar-system/</a:t>
            </a:r>
          </a:p>
          <a:p>
            <a:r>
              <a:rPr lang="fi-FI" sz="1200" smtClean="0">
                <a:latin typeface="Times New Roman" pitchFamily="18" charset="0"/>
                <a:cs typeface="Times New Roman" pitchFamily="18" charset="0"/>
              </a:rPr>
              <a:t>http://www.davidreneke.com/did-the-oort-cloud-send-life-and-death-to-the-earth/</a:t>
            </a:r>
            <a:endParaRPr lang="fi-FI" sz="1200" dirty="0" smtClean="0">
              <a:latin typeface="Times New Roman" pitchFamily="18" charset="0"/>
              <a:cs typeface="Times New Roman" pitchFamily="18" charset="0"/>
            </a:endParaRPr>
          </a:p>
        </p:txBody>
      </p:sp>
      <p:sp>
        <p:nvSpPr>
          <p:cNvPr id="33794" name="AutoShape 2" descr="Kuvahaun tulos haulle solar sy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33796" name="AutoShape 4" descr="Kuvahaun tulos haulle solar sy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FI"/>
          </a:p>
        </p:txBody>
      </p:sp>
      <p:pic>
        <p:nvPicPr>
          <p:cNvPr id="33800" name="Picture 8"/>
          <p:cNvPicPr>
            <a:picLocks noChangeAspect="1" noChangeArrowheads="1"/>
          </p:cNvPicPr>
          <p:nvPr/>
        </p:nvPicPr>
        <p:blipFill>
          <a:blip r:embed="rId3" cstate="print"/>
          <a:srcRect/>
          <a:stretch>
            <a:fillRect/>
          </a:stretch>
        </p:blipFill>
        <p:spPr bwMode="auto">
          <a:xfrm>
            <a:off x="323528" y="2060848"/>
            <a:ext cx="2218314" cy="2232248"/>
          </a:xfrm>
          <a:prstGeom prst="rect">
            <a:avLst/>
          </a:prstGeom>
          <a:noFill/>
          <a:ln w="9525">
            <a:noFill/>
            <a:miter lim="800000"/>
            <a:headEnd/>
            <a:tailEnd/>
          </a:ln>
          <a:effectLst/>
        </p:spPr>
      </p:pic>
      <p:sp>
        <p:nvSpPr>
          <p:cNvPr id="41986" name="AutoShape 2" descr="Kuvahaun tulos haulle solar system"/>
          <p:cNvSpPr>
            <a:spLocks noChangeAspect="1" noChangeArrowheads="1"/>
          </p:cNvSpPr>
          <p:nvPr/>
        </p:nvSpPr>
        <p:spPr bwMode="auto">
          <a:xfrm>
            <a:off x="155575" y="-1493838"/>
            <a:ext cx="5991225" cy="3114676"/>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41988" name="AutoShape 4" descr="Kuvahaun tulos haulle solar system"/>
          <p:cNvSpPr>
            <a:spLocks noChangeAspect="1" noChangeArrowheads="1"/>
          </p:cNvSpPr>
          <p:nvPr/>
        </p:nvSpPr>
        <p:spPr bwMode="auto">
          <a:xfrm>
            <a:off x="155575" y="-1493838"/>
            <a:ext cx="5991225" cy="3114676"/>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41990" name="AutoShape 6" descr="Kuvahaun tulos haulle solar system"/>
          <p:cNvSpPr>
            <a:spLocks noChangeAspect="1" noChangeArrowheads="1"/>
          </p:cNvSpPr>
          <p:nvPr/>
        </p:nvSpPr>
        <p:spPr bwMode="auto">
          <a:xfrm>
            <a:off x="155575" y="-1493838"/>
            <a:ext cx="5991225" cy="3114676"/>
          </a:xfrm>
          <a:prstGeom prst="rect">
            <a:avLst/>
          </a:prstGeom>
          <a:noFill/>
        </p:spPr>
        <p:txBody>
          <a:bodyPr vert="horz" wrap="square" lIns="91440" tIns="45720" rIns="91440" bIns="45720" numCol="1" anchor="t" anchorCtr="0" compatLnSpc="1">
            <a:prstTxWarp prst="textNoShape">
              <a:avLst/>
            </a:prstTxWarp>
          </a:bodyPr>
          <a:lstStyle/>
          <a:p>
            <a:endParaRPr lang="fi-FI"/>
          </a:p>
        </p:txBody>
      </p:sp>
      <p:pic>
        <p:nvPicPr>
          <p:cNvPr id="41991" name="Picture 7"/>
          <p:cNvPicPr>
            <a:picLocks noChangeAspect="1" noChangeArrowheads="1"/>
          </p:cNvPicPr>
          <p:nvPr/>
        </p:nvPicPr>
        <p:blipFill>
          <a:blip r:embed="rId4" cstate="print"/>
          <a:srcRect/>
          <a:stretch>
            <a:fillRect/>
          </a:stretch>
        </p:blipFill>
        <p:spPr bwMode="auto">
          <a:xfrm>
            <a:off x="2555776" y="1484784"/>
            <a:ext cx="6293865" cy="3276000"/>
          </a:xfrm>
          <a:prstGeom prst="rect">
            <a:avLst/>
          </a:prstGeom>
          <a:noFill/>
          <a:ln w="9525">
            <a:noFill/>
            <a:miter lim="800000"/>
            <a:headEnd/>
            <a:tailEnd/>
          </a:ln>
        </p:spPr>
      </p:pic>
      <p:sp>
        <p:nvSpPr>
          <p:cNvPr id="15" name="Tekstikehys 14"/>
          <p:cNvSpPr txBox="1"/>
          <p:nvPr/>
        </p:nvSpPr>
        <p:spPr>
          <a:xfrm>
            <a:off x="395536" y="4509120"/>
            <a:ext cx="1872208" cy="1015663"/>
          </a:xfrm>
          <a:prstGeom prst="rect">
            <a:avLst/>
          </a:prstGeom>
          <a:noFill/>
        </p:spPr>
        <p:txBody>
          <a:bodyPr wrap="square" rtlCol="0">
            <a:spAutoFit/>
          </a:bodyPr>
          <a:lstStyle/>
          <a:p>
            <a:r>
              <a:rPr lang="fi-FI" sz="1200" smtClean="0">
                <a:latin typeface="Times New Roman" pitchFamily="18" charset="0"/>
                <a:cs typeface="Times New Roman" pitchFamily="18" charset="0"/>
              </a:rPr>
              <a:t>Kuiper: 30-50 AU</a:t>
            </a:r>
          </a:p>
          <a:p>
            <a:r>
              <a:rPr lang="fi-FI" sz="1200" smtClean="0">
                <a:latin typeface="Times New Roman" pitchFamily="18" charset="0"/>
                <a:cs typeface="Times New Roman" pitchFamily="18" charset="0"/>
              </a:rPr>
              <a:t>Oort: 50000-200000 AU</a:t>
            </a:r>
          </a:p>
          <a:p>
            <a:endParaRPr lang="fi-FI" sz="1200" smtClean="0">
              <a:latin typeface="Times New Roman" pitchFamily="18" charset="0"/>
              <a:cs typeface="Times New Roman" pitchFamily="18" charset="0"/>
            </a:endParaRPr>
          </a:p>
          <a:p>
            <a:r>
              <a:rPr lang="fi-FI" sz="1200" smtClean="0">
                <a:latin typeface="Times New Roman" pitchFamily="18" charset="0"/>
                <a:cs typeface="Times New Roman" pitchFamily="18" charset="0"/>
              </a:rPr>
              <a:t>AU on Maan keskietäisyys Auringosta.</a:t>
            </a:r>
            <a:endParaRPr lang="fi-FI" sz="1200" dirty="0" smtClean="0">
              <a:latin typeface="Times New Roman" pitchFamily="18" charset="0"/>
              <a:cs typeface="Times New Roman" pitchFamily="18" charset="0"/>
            </a:endParaRPr>
          </a:p>
        </p:txBody>
      </p:sp>
      <p:sp>
        <p:nvSpPr>
          <p:cNvPr id="14" name="Tekstikehys 13"/>
          <p:cNvSpPr txBox="1"/>
          <p:nvPr/>
        </p:nvSpPr>
        <p:spPr>
          <a:xfrm>
            <a:off x="7236296" y="4797152"/>
            <a:ext cx="1008112" cy="307777"/>
          </a:xfrm>
          <a:prstGeom prst="rect">
            <a:avLst/>
          </a:prstGeom>
          <a:noFill/>
        </p:spPr>
        <p:txBody>
          <a:bodyPr wrap="square" rtlCol="0">
            <a:spAutoFit/>
          </a:bodyPr>
          <a:lstStyle/>
          <a:p>
            <a:r>
              <a:rPr lang="fi-FI" sz="1400" smtClean="0">
                <a:latin typeface="Times New Roman" pitchFamily="18" charset="0"/>
                <a:cs typeface="Times New Roman" pitchFamily="18" charset="0"/>
              </a:rPr>
              <a:t>4.5</a:t>
            </a:r>
            <a:r>
              <a:rPr lang="fi-FI" sz="1400" baseline="30000" smtClean="0">
                <a:latin typeface="Times New Roman" pitchFamily="18" charset="0"/>
                <a:cs typeface="Times New Roman" pitchFamily="18" charset="0"/>
              </a:rPr>
              <a:t>.</a:t>
            </a:r>
            <a:r>
              <a:rPr lang="fi-FI" sz="1400" smtClean="0">
                <a:latin typeface="Times New Roman" pitchFamily="18" charset="0"/>
                <a:cs typeface="Times New Roman" pitchFamily="18" charset="0"/>
              </a:rPr>
              <a:t>10</a:t>
            </a:r>
            <a:r>
              <a:rPr lang="fi-FI" sz="1400" baseline="30000" smtClean="0">
                <a:latin typeface="Times New Roman" pitchFamily="18" charset="0"/>
                <a:cs typeface="Times New Roman" pitchFamily="18" charset="0"/>
              </a:rPr>
              <a:t>9</a:t>
            </a:r>
            <a:r>
              <a:rPr lang="fi-FI" sz="1400" smtClean="0">
                <a:latin typeface="Times New Roman" pitchFamily="18" charset="0"/>
                <a:cs typeface="Times New Roman" pitchFamily="18" charset="0"/>
              </a:rPr>
              <a:t> km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24745"/>
            <a:ext cx="8229600" cy="2520280"/>
          </a:xfrm>
        </p:spPr>
        <p:txBody>
          <a:bodyPr/>
          <a:lstStyle/>
          <a:p>
            <a:r>
              <a:rPr lang="fi-FI" smtClean="0"/>
              <a:t>Auringon gravitaatiopotentiaalista</a:t>
            </a:r>
          </a:p>
          <a:p>
            <a:endParaRPr lang="fi-FI" smtClean="0"/>
          </a:p>
          <a:p>
            <a:endParaRPr lang="fi-FI" smtClean="0"/>
          </a:p>
          <a:p>
            <a:r>
              <a:rPr lang="fi-FI" smtClean="0"/>
              <a:t> </a:t>
            </a:r>
          </a:p>
          <a:p>
            <a:r>
              <a:rPr lang="fi-FI" smtClean="0"/>
              <a:t> voidaan johtaa Keplerin III laki</a:t>
            </a:r>
          </a:p>
          <a:p>
            <a:endParaRPr lang="fi-FI" smtClean="0"/>
          </a:p>
          <a:p>
            <a:endParaRPr lang="fi-FI" smtClean="0"/>
          </a:p>
          <a:p>
            <a:endParaRPr lang="fi-FI" smtClean="0"/>
          </a:p>
          <a:p>
            <a:endParaRPr lang="fi-FI" smtClean="0"/>
          </a:p>
          <a:p>
            <a:endParaRPr lang="fi-FI" smtClean="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3</a:t>
            </a:fld>
            <a:endParaRPr lang="fi-FI"/>
          </a:p>
        </p:txBody>
      </p:sp>
      <p:sp>
        <p:nvSpPr>
          <p:cNvPr id="5" name="Otsikko 4"/>
          <p:cNvSpPr>
            <a:spLocks noGrp="1"/>
          </p:cNvSpPr>
          <p:nvPr>
            <p:ph type="title"/>
          </p:nvPr>
        </p:nvSpPr>
        <p:spPr/>
        <p:txBody>
          <a:bodyPr/>
          <a:lstStyle/>
          <a:p>
            <a:r>
              <a:rPr lang="fi-FI" smtClean="0"/>
              <a:t>Aurinkokuntaa hallitsee gravitaatio</a:t>
            </a:r>
            <a:endParaRPr lang="fi-FI"/>
          </a:p>
        </p:txBody>
      </p:sp>
      <p:graphicFrame>
        <p:nvGraphicFramePr>
          <p:cNvPr id="6" name="Objekti 5"/>
          <p:cNvGraphicFramePr>
            <a:graphicFrameLocks noChangeAspect="1"/>
          </p:cNvGraphicFramePr>
          <p:nvPr/>
        </p:nvGraphicFramePr>
        <p:xfrm>
          <a:off x="3537836" y="1497013"/>
          <a:ext cx="1260475" cy="693737"/>
        </p:xfrm>
        <a:graphic>
          <a:graphicData uri="http://schemas.openxmlformats.org/presentationml/2006/ole">
            <mc:AlternateContent xmlns:mc="http://schemas.openxmlformats.org/markup-compatibility/2006">
              <mc:Choice xmlns:v="urn:schemas-microsoft-com:vml" Requires="v">
                <p:oleObj spid="_x0000_s40984" name="Kaava" r:id="rId4" imgW="622080" imgH="342720" progId="Equation.3">
                  <p:embed/>
                </p:oleObj>
              </mc:Choice>
              <mc:Fallback>
                <p:oleObj name="Kaava" r:id="rId4" imgW="622080" imgH="3427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7836" y="1497013"/>
                        <a:ext cx="1260475"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i 6"/>
          <p:cNvGraphicFramePr>
            <a:graphicFrameLocks noChangeAspect="1"/>
          </p:cNvGraphicFramePr>
          <p:nvPr/>
        </p:nvGraphicFramePr>
        <p:xfrm>
          <a:off x="3491880" y="2637000"/>
          <a:ext cx="1478193" cy="792000"/>
        </p:xfrm>
        <a:graphic>
          <a:graphicData uri="http://schemas.openxmlformats.org/presentationml/2006/ole">
            <mc:AlternateContent xmlns:mc="http://schemas.openxmlformats.org/markup-compatibility/2006">
              <mc:Choice xmlns:v="urn:schemas-microsoft-com:vml" Requires="v">
                <p:oleObj spid="_x0000_s40985" name="Kaava" r:id="rId6" imgW="711000" imgH="380880" progId="Equation.3">
                  <p:embed/>
                </p:oleObj>
              </mc:Choice>
              <mc:Fallback>
                <p:oleObj name="Kaava" r:id="rId6" imgW="711000" imgH="3808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637000"/>
                        <a:ext cx="1478193" cy="79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kstikehys 7"/>
          <p:cNvSpPr txBox="1"/>
          <p:nvPr/>
        </p:nvSpPr>
        <p:spPr>
          <a:xfrm>
            <a:off x="5580112" y="1916832"/>
            <a:ext cx="2448272" cy="830997"/>
          </a:xfrm>
          <a:prstGeom prst="rect">
            <a:avLst/>
          </a:prstGeom>
          <a:noFill/>
        </p:spPr>
        <p:txBody>
          <a:bodyPr wrap="square" rtlCol="0">
            <a:spAutoFit/>
          </a:bodyPr>
          <a:lstStyle/>
          <a:p>
            <a:r>
              <a:rPr lang="fi-FI" sz="1200" i="1" smtClean="0">
                <a:latin typeface="Times New Roman" pitchFamily="18" charset="0"/>
                <a:cs typeface="Times New Roman" pitchFamily="18" charset="0"/>
              </a:rPr>
              <a:t>G</a:t>
            </a:r>
            <a:r>
              <a:rPr lang="fi-FI" sz="1200" smtClean="0">
                <a:latin typeface="Times New Roman" pitchFamily="18" charset="0"/>
                <a:cs typeface="Times New Roman" pitchFamily="18" charset="0"/>
              </a:rPr>
              <a:t> on gravitaatiovakio</a:t>
            </a:r>
          </a:p>
          <a:p>
            <a:r>
              <a:rPr lang="fi-FI" sz="1200" i="1" smtClean="0">
                <a:latin typeface="Times New Roman" pitchFamily="18" charset="0"/>
                <a:cs typeface="Times New Roman" pitchFamily="18" charset="0"/>
              </a:rPr>
              <a:t>M</a:t>
            </a:r>
            <a:r>
              <a:rPr lang="fi-FI" sz="1200" smtClean="0">
                <a:latin typeface="Times New Roman" pitchFamily="18" charset="0"/>
                <a:cs typeface="Times New Roman" pitchFamily="18" charset="0"/>
              </a:rPr>
              <a:t> on Auringon massa</a:t>
            </a:r>
          </a:p>
          <a:p>
            <a:r>
              <a:rPr lang="fi-FI" sz="1200" i="1" smtClean="0">
                <a:latin typeface="Times New Roman" pitchFamily="18" charset="0"/>
                <a:cs typeface="Times New Roman" pitchFamily="18" charset="0"/>
              </a:rPr>
              <a:t>r</a:t>
            </a:r>
            <a:r>
              <a:rPr lang="fi-FI" sz="1200" smtClean="0">
                <a:latin typeface="Times New Roman" pitchFamily="18" charset="0"/>
                <a:cs typeface="Times New Roman" pitchFamily="18" charset="0"/>
              </a:rPr>
              <a:t> on etäisyys Auringosta</a:t>
            </a:r>
            <a:endParaRPr lang="fi-FI" sz="1200" i="1" smtClean="0">
              <a:latin typeface="Symbol" pitchFamily="18" charset="2"/>
              <a:cs typeface="Times New Roman" pitchFamily="18" charset="0"/>
            </a:endParaRPr>
          </a:p>
          <a:p>
            <a:r>
              <a:rPr lang="fi-FI" sz="1200" i="1" smtClean="0">
                <a:latin typeface="Symbol" pitchFamily="18" charset="2"/>
                <a:cs typeface="Times New Roman" pitchFamily="18" charset="0"/>
              </a:rPr>
              <a:t>t</a:t>
            </a:r>
            <a:r>
              <a:rPr lang="fi-FI" sz="1200" smtClean="0">
                <a:latin typeface="Times New Roman" pitchFamily="18" charset="0"/>
                <a:cs typeface="Times New Roman" pitchFamily="18" charset="0"/>
              </a:rPr>
              <a:t> on planeetan kiertoaika eli periodi</a:t>
            </a:r>
          </a:p>
        </p:txBody>
      </p:sp>
      <p:sp>
        <p:nvSpPr>
          <p:cNvPr id="9" name="Tekstikehys 8"/>
          <p:cNvSpPr txBox="1"/>
          <p:nvPr/>
        </p:nvSpPr>
        <p:spPr>
          <a:xfrm>
            <a:off x="7956376" y="1628800"/>
            <a:ext cx="432048" cy="338554"/>
          </a:xfrm>
          <a:prstGeom prst="rect">
            <a:avLst/>
          </a:prstGeom>
          <a:noFill/>
        </p:spPr>
        <p:txBody>
          <a:bodyPr wrap="square" rtlCol="0">
            <a:spAutoFit/>
          </a:bodyPr>
          <a:lstStyle/>
          <a:p>
            <a:r>
              <a:rPr lang="fi-FI" sz="1600" smtClean="0">
                <a:latin typeface="Times New Roman" pitchFamily="18" charset="0"/>
                <a:cs typeface="Times New Roman" pitchFamily="18" charset="0"/>
              </a:rPr>
              <a:t>(1)</a:t>
            </a:r>
          </a:p>
        </p:txBody>
      </p:sp>
      <p:sp>
        <p:nvSpPr>
          <p:cNvPr id="10" name="Tekstikehys 9"/>
          <p:cNvSpPr txBox="1"/>
          <p:nvPr/>
        </p:nvSpPr>
        <p:spPr>
          <a:xfrm>
            <a:off x="7956376" y="2853024"/>
            <a:ext cx="432048" cy="338554"/>
          </a:xfrm>
          <a:prstGeom prst="rect">
            <a:avLst/>
          </a:prstGeom>
          <a:noFill/>
        </p:spPr>
        <p:txBody>
          <a:bodyPr wrap="square" rtlCol="0">
            <a:spAutoFit/>
          </a:bodyPr>
          <a:lstStyle/>
          <a:p>
            <a:r>
              <a:rPr lang="fi-FI" sz="1600" smtClean="0">
                <a:latin typeface="Times New Roman" pitchFamily="18" charset="0"/>
                <a:cs typeface="Times New Roman" pitchFamily="18" charset="0"/>
              </a:rPr>
              <a:t>(2)</a:t>
            </a:r>
          </a:p>
        </p:txBody>
      </p:sp>
      <p:sp>
        <p:nvSpPr>
          <p:cNvPr id="11" name="Tekstikehys 10"/>
          <p:cNvSpPr txBox="1"/>
          <p:nvPr/>
        </p:nvSpPr>
        <p:spPr>
          <a:xfrm>
            <a:off x="467544" y="3861048"/>
            <a:ext cx="8208912" cy="1323439"/>
          </a:xfrm>
          <a:prstGeom prst="rect">
            <a:avLst/>
          </a:prstGeom>
          <a:noFill/>
        </p:spPr>
        <p:txBody>
          <a:bodyPr wrap="square" rtlCol="0">
            <a:spAutoFit/>
          </a:bodyPr>
          <a:lstStyle/>
          <a:p>
            <a:r>
              <a:rPr lang="fi-FI" sz="1600" smtClean="0">
                <a:latin typeface="Times New Roman" pitchFamily="18" charset="0"/>
                <a:cs typeface="Times New Roman" pitchFamily="18" charset="0"/>
              </a:rPr>
              <a:t>Kepler III ei anna aurinkokunnalle rakennetta: </a:t>
            </a:r>
            <a:r>
              <a:rPr lang="fi-FI" sz="1600" b="1" i="1" smtClean="0">
                <a:latin typeface="Times New Roman" pitchFamily="18" charset="0"/>
                <a:cs typeface="Times New Roman" pitchFamily="18" charset="0"/>
              </a:rPr>
              <a:t>kaikki radat ovat mahdollisia</a:t>
            </a:r>
            <a:r>
              <a:rPr lang="fi-FI" sz="1600" smtClean="0">
                <a:latin typeface="Times New Roman" pitchFamily="18" charset="0"/>
                <a:cs typeface="Times New Roman" pitchFamily="18" charset="0"/>
              </a:rPr>
              <a:t>. </a:t>
            </a:r>
          </a:p>
          <a:p>
            <a:endParaRPr lang="fi-FI" sz="1600" smtClean="0">
              <a:latin typeface="Times New Roman" pitchFamily="18" charset="0"/>
              <a:cs typeface="Times New Roman" pitchFamily="18" charset="0"/>
            </a:endParaRPr>
          </a:p>
          <a:p>
            <a:r>
              <a:rPr lang="fi-FI" sz="1600" smtClean="0">
                <a:latin typeface="Times New Roman" pitchFamily="18" charset="0"/>
                <a:cs typeface="Times New Roman" pitchFamily="18" charset="0"/>
              </a:rPr>
              <a:t>Kuitenkin jo 1700 luvulla havaittiin planeettojen etäisyyksissä Auringosta selvä säännönmukaisuus, mikä on ylläpitänyt kysymystä mahdollisesta luonnonilmiöstä tämän säännöllisyyden takana.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4</a:t>
            </a:fld>
            <a:endParaRPr lang="fi-FI"/>
          </a:p>
        </p:txBody>
      </p:sp>
      <p:sp>
        <p:nvSpPr>
          <p:cNvPr id="5" name="Otsikko 4"/>
          <p:cNvSpPr>
            <a:spLocks noGrp="1"/>
          </p:cNvSpPr>
          <p:nvPr>
            <p:ph type="title"/>
          </p:nvPr>
        </p:nvSpPr>
        <p:spPr/>
        <p:txBody>
          <a:bodyPr/>
          <a:lstStyle/>
          <a:p>
            <a:r>
              <a:rPr lang="fi-FI" smtClean="0"/>
              <a:t>Planeettojen etäisyydet Auringosta</a:t>
            </a:r>
            <a:endParaRPr lang="fi-FI"/>
          </a:p>
        </p:txBody>
      </p:sp>
      <p:grpSp>
        <p:nvGrpSpPr>
          <p:cNvPr id="19" name="Ryhmä 18"/>
          <p:cNvGrpSpPr/>
          <p:nvPr/>
        </p:nvGrpSpPr>
        <p:grpSpPr>
          <a:xfrm>
            <a:off x="4211960" y="1197016"/>
            <a:ext cx="4320480" cy="2437873"/>
            <a:chOff x="4211960" y="1197016"/>
            <a:chExt cx="4320480" cy="2437873"/>
          </a:xfrm>
        </p:grpSpPr>
        <p:sp>
          <p:nvSpPr>
            <p:cNvPr id="8" name="Tekstikehys 7"/>
            <p:cNvSpPr txBox="1"/>
            <p:nvPr/>
          </p:nvSpPr>
          <p:spPr>
            <a:xfrm>
              <a:off x="7020272" y="1659208"/>
              <a:ext cx="1008112" cy="288032"/>
            </a:xfrm>
            <a:prstGeom prst="rect">
              <a:avLst/>
            </a:prstGeom>
            <a:noFill/>
          </p:spPr>
          <p:txBody>
            <a:bodyPr wrap="square" rtlCol="0">
              <a:spAutoFit/>
            </a:bodyPr>
            <a:lstStyle/>
            <a:p>
              <a:r>
                <a:rPr lang="fi-FI" sz="1200" smtClean="0">
                  <a:latin typeface="Times New Roman" pitchFamily="18" charset="0"/>
                  <a:cs typeface="Times New Roman" pitchFamily="18" charset="0"/>
                </a:rPr>
                <a:t>Uranus 1781</a:t>
              </a:r>
            </a:p>
          </p:txBody>
        </p:sp>
        <p:sp>
          <p:nvSpPr>
            <p:cNvPr id="9" name="Tekstikehys 8"/>
            <p:cNvSpPr txBox="1"/>
            <p:nvPr/>
          </p:nvSpPr>
          <p:spPr>
            <a:xfrm>
              <a:off x="7308304" y="1485048"/>
              <a:ext cx="1224136" cy="276999"/>
            </a:xfrm>
            <a:prstGeom prst="rect">
              <a:avLst/>
            </a:prstGeom>
            <a:noFill/>
          </p:spPr>
          <p:txBody>
            <a:bodyPr wrap="square" rtlCol="0">
              <a:spAutoFit/>
            </a:bodyPr>
            <a:lstStyle/>
            <a:p>
              <a:r>
                <a:rPr lang="fi-FI" sz="1200" smtClean="0">
                  <a:latin typeface="Times New Roman" pitchFamily="18" charset="0"/>
                  <a:cs typeface="Times New Roman" pitchFamily="18" charset="0"/>
                </a:rPr>
                <a:t>Neptunus 1846</a:t>
              </a:r>
            </a:p>
          </p:txBody>
        </p:sp>
        <p:sp>
          <p:nvSpPr>
            <p:cNvPr id="10" name="Tekstikehys 9"/>
            <p:cNvSpPr txBox="1"/>
            <p:nvPr/>
          </p:nvSpPr>
          <p:spPr>
            <a:xfrm>
              <a:off x="7596336" y="1341032"/>
              <a:ext cx="864096" cy="276999"/>
            </a:xfrm>
            <a:prstGeom prst="rect">
              <a:avLst/>
            </a:prstGeom>
            <a:noFill/>
          </p:spPr>
          <p:txBody>
            <a:bodyPr wrap="square" rtlCol="0">
              <a:spAutoFit/>
            </a:bodyPr>
            <a:lstStyle/>
            <a:p>
              <a:r>
                <a:rPr lang="fi-FI" sz="1200" smtClean="0">
                  <a:latin typeface="Times New Roman" pitchFamily="18" charset="0"/>
                  <a:cs typeface="Times New Roman" pitchFamily="18" charset="0"/>
                </a:rPr>
                <a:t>Pluto 1930</a:t>
              </a:r>
            </a:p>
          </p:txBody>
        </p:sp>
        <p:sp>
          <p:nvSpPr>
            <p:cNvPr id="13" name="Tekstikehys 12"/>
            <p:cNvSpPr txBox="1"/>
            <p:nvPr/>
          </p:nvSpPr>
          <p:spPr>
            <a:xfrm>
              <a:off x="6228184" y="2421152"/>
              <a:ext cx="1008112" cy="288032"/>
            </a:xfrm>
            <a:prstGeom prst="rect">
              <a:avLst/>
            </a:prstGeom>
            <a:noFill/>
          </p:spPr>
          <p:txBody>
            <a:bodyPr wrap="square" rtlCol="0">
              <a:spAutoFit/>
            </a:bodyPr>
            <a:lstStyle/>
            <a:p>
              <a:r>
                <a:rPr lang="fi-FI" sz="1200" smtClean="0">
                  <a:latin typeface="Times New Roman" pitchFamily="18" charset="0"/>
                  <a:cs typeface="Times New Roman" pitchFamily="18" charset="0"/>
                </a:rPr>
                <a:t>Ceres 1801</a:t>
              </a:r>
            </a:p>
          </p:txBody>
        </p:sp>
        <p:sp>
          <p:nvSpPr>
            <p:cNvPr id="16" name="Tekstikehys 15"/>
            <p:cNvSpPr txBox="1"/>
            <p:nvPr/>
          </p:nvSpPr>
          <p:spPr>
            <a:xfrm>
              <a:off x="6876256" y="3327112"/>
              <a:ext cx="1296144" cy="307777"/>
            </a:xfrm>
            <a:prstGeom prst="rect">
              <a:avLst/>
            </a:prstGeom>
            <a:solidFill>
              <a:srgbClr val="FFFFFF"/>
            </a:solidFill>
          </p:spPr>
          <p:txBody>
            <a:bodyPr wrap="square" rtlCol="0">
              <a:spAutoFit/>
            </a:bodyPr>
            <a:lstStyle/>
            <a:p>
              <a:r>
                <a:rPr lang="fi-FI" sz="1400" smtClean="0">
                  <a:latin typeface="Times New Roman" pitchFamily="18" charset="0"/>
                  <a:cs typeface="Times New Roman" pitchFamily="18" charset="0"/>
                </a:rPr>
                <a:t>järjestysluku </a:t>
              </a:r>
              <a:r>
                <a:rPr lang="fi-FI" sz="1400" i="1" smtClean="0">
                  <a:latin typeface="Times New Roman" pitchFamily="18" charset="0"/>
                  <a:cs typeface="Times New Roman" pitchFamily="18" charset="0"/>
                </a:rPr>
                <a:t>n</a:t>
              </a:r>
            </a:p>
          </p:txBody>
        </p:sp>
        <p:graphicFrame>
          <p:nvGraphicFramePr>
            <p:cNvPr id="23" name="Kaavio 22"/>
            <p:cNvGraphicFramePr>
              <a:graphicFrameLocks noChangeAspect="1"/>
            </p:cNvGraphicFramePr>
            <p:nvPr/>
          </p:nvGraphicFramePr>
          <p:xfrm>
            <a:off x="4211960" y="1197016"/>
            <a:ext cx="3960000" cy="2376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kstikehys 23"/>
            <p:cNvSpPr txBox="1"/>
            <p:nvPr/>
          </p:nvSpPr>
          <p:spPr>
            <a:xfrm>
              <a:off x="4211960" y="1341032"/>
              <a:ext cx="648072" cy="307777"/>
            </a:xfrm>
            <a:prstGeom prst="rect">
              <a:avLst/>
            </a:prstGeom>
            <a:noFill/>
          </p:spPr>
          <p:txBody>
            <a:bodyPr wrap="square" rtlCol="0">
              <a:spAutoFit/>
            </a:bodyPr>
            <a:lstStyle/>
            <a:p>
              <a:r>
                <a:rPr lang="fi-FI" sz="1400" smtClean="0">
                  <a:latin typeface="Times New Roman" pitchFamily="18" charset="0"/>
                  <a:cs typeface="Times New Roman" pitchFamily="18" charset="0"/>
                </a:rPr>
                <a:t>log(</a:t>
              </a:r>
              <a:r>
                <a:rPr lang="fi-FI" sz="1400" i="1" smtClean="0">
                  <a:latin typeface="Times New Roman" pitchFamily="18" charset="0"/>
                  <a:cs typeface="Times New Roman" pitchFamily="18" charset="0"/>
                </a:rPr>
                <a:t>r</a:t>
              </a:r>
              <a:r>
                <a:rPr lang="fi-FI" sz="1400" smtClean="0">
                  <a:latin typeface="Times New Roman" pitchFamily="18" charset="0"/>
                  <a:cs typeface="Times New Roman" pitchFamily="18" charset="0"/>
                </a:rPr>
                <a:t>)</a:t>
              </a:r>
            </a:p>
          </p:txBody>
        </p:sp>
        <p:cxnSp>
          <p:nvCxnSpPr>
            <p:cNvPr id="26" name="Suora yhdysviiva 25"/>
            <p:cNvCxnSpPr/>
            <p:nvPr/>
          </p:nvCxnSpPr>
          <p:spPr>
            <a:xfrm flipV="1">
              <a:off x="5076056" y="1341032"/>
              <a:ext cx="2448272" cy="208823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aphicFrame>
        <p:nvGraphicFramePr>
          <p:cNvPr id="27" name="Taulukko 26"/>
          <p:cNvGraphicFramePr>
            <a:graphicFrameLocks noGrp="1"/>
          </p:cNvGraphicFramePr>
          <p:nvPr/>
        </p:nvGraphicFramePr>
        <p:xfrm>
          <a:off x="899592" y="1372741"/>
          <a:ext cx="2298700" cy="2200275"/>
        </p:xfrm>
        <a:graphic>
          <a:graphicData uri="http://schemas.openxmlformats.org/drawingml/2006/table">
            <a:tbl>
              <a:tblPr/>
              <a:tblGrid>
                <a:gridCol w="838200"/>
                <a:gridCol w="609600"/>
                <a:gridCol w="850900"/>
              </a:tblGrid>
              <a:tr h="200025">
                <a:tc>
                  <a:txBody>
                    <a:bodyPr/>
                    <a:lstStyle/>
                    <a:p>
                      <a:pPr algn="ctr" fontAlgn="b"/>
                      <a:r>
                        <a:rPr lang="fi-FI" sz="1100" b="1" i="0" u="none" strike="noStrike">
                          <a:solidFill>
                            <a:srgbClr val="000000"/>
                          </a:solidFill>
                          <a:latin typeface="Calibri"/>
                        </a:rPr>
                        <a:t>Planet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1" i="0" u="none" strike="noStrike">
                          <a:solidFill>
                            <a:srgbClr val="000000"/>
                          </a:solidFill>
                          <a:latin typeface="Calibri"/>
                        </a:rPr>
                        <a:t>hav r(AU)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1" i="0" u="none" strike="noStrike">
                          <a:solidFill>
                            <a:srgbClr val="000000"/>
                          </a:solidFill>
                          <a:latin typeface="Calibri"/>
                        </a:rPr>
                        <a:t>log(r)</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fi-FI" sz="1100" b="0" i="0" u="none" strike="noStrike">
                          <a:solidFill>
                            <a:srgbClr val="000000"/>
                          </a:solidFill>
                          <a:latin typeface="Calibri"/>
                        </a:rPr>
                        <a:t>Mercury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100" b="0" i="0" u="none" strike="noStrike">
                          <a:solidFill>
                            <a:srgbClr val="000000"/>
                          </a:solidFill>
                          <a:latin typeface="Calibri"/>
                        </a:rPr>
                        <a:t>0,39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100" b="0" i="0" u="none" strike="noStrike">
                          <a:solidFill>
                            <a:srgbClr val="000000"/>
                          </a:solidFill>
                          <a:latin typeface="Calibri"/>
                        </a:rPr>
                        <a:t>-0,94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0025">
                <a:tc>
                  <a:txBody>
                    <a:bodyPr/>
                    <a:lstStyle/>
                    <a:p>
                      <a:pPr algn="ctr" fontAlgn="b"/>
                      <a:r>
                        <a:rPr lang="fi-FI" sz="1100" b="0" i="0" u="none" strike="noStrike">
                          <a:solidFill>
                            <a:srgbClr val="000000"/>
                          </a:solidFill>
                          <a:latin typeface="Calibri"/>
                        </a:rPr>
                        <a:t>Venus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0,72</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-0,33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Earth</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1</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Mars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1,5</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0,41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Asteroids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2,7</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0,99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Jupiter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5,2</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1,65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Saturn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9,5</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2,25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Uranus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19,2</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2,95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Neptune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100" b="0" i="0" u="none" strike="noStrike">
                          <a:solidFill>
                            <a:srgbClr val="000000"/>
                          </a:solidFill>
                          <a:latin typeface="Calibri"/>
                        </a:rPr>
                        <a:t>30,1</a:t>
                      </a:r>
                    </a:p>
                  </a:txBody>
                  <a:tcPr marL="0" marR="0" marT="0" marB="0" anchor="b">
                    <a:lnL>
                      <a:noFill/>
                    </a:lnL>
                    <a:lnR>
                      <a:noFill/>
                    </a:lnR>
                    <a:lnT>
                      <a:noFill/>
                    </a:lnT>
                    <a:lnB>
                      <a:noFill/>
                    </a:lnB>
                  </a:tcPr>
                </a:tc>
                <a:tc>
                  <a:txBody>
                    <a:bodyPr/>
                    <a:lstStyle/>
                    <a:p>
                      <a:pPr algn="ctr" fontAlgn="b"/>
                      <a:r>
                        <a:rPr lang="fi-FI" sz="1100" b="0" i="0" u="none" strike="noStrike">
                          <a:solidFill>
                            <a:srgbClr val="000000"/>
                          </a:solidFill>
                          <a:latin typeface="Calibri"/>
                        </a:rPr>
                        <a:t>3,40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00025">
                <a:tc>
                  <a:txBody>
                    <a:bodyPr/>
                    <a:lstStyle/>
                    <a:p>
                      <a:pPr algn="ctr" fontAlgn="b"/>
                      <a:r>
                        <a:rPr lang="fi-FI" sz="1100" b="0" i="0" u="none" strike="noStrike">
                          <a:solidFill>
                            <a:srgbClr val="000000"/>
                          </a:solidFill>
                          <a:latin typeface="Calibri"/>
                        </a:rPr>
                        <a:t>Pluto</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a:solidFill>
                            <a:srgbClr val="000000"/>
                          </a:solidFill>
                          <a:latin typeface="Calibri"/>
                        </a:rPr>
                        <a:t>39,5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a:solidFill>
                            <a:srgbClr val="000000"/>
                          </a:solidFill>
                          <a:latin typeface="Calibri"/>
                        </a:rPr>
                        <a:t>3,68</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30" name="Tekstikehys 29"/>
          <p:cNvSpPr txBox="1"/>
          <p:nvPr/>
        </p:nvSpPr>
        <p:spPr>
          <a:xfrm>
            <a:off x="683568" y="3789040"/>
            <a:ext cx="3024336" cy="1815882"/>
          </a:xfrm>
          <a:prstGeom prst="rect">
            <a:avLst/>
          </a:prstGeom>
          <a:noFill/>
        </p:spPr>
        <p:txBody>
          <a:bodyPr wrap="square" rtlCol="0">
            <a:spAutoFit/>
          </a:bodyPr>
          <a:lstStyle/>
          <a:p>
            <a:r>
              <a:rPr lang="fi-FI" sz="1600" smtClean="0">
                <a:latin typeface="Times New Roman" pitchFamily="18" charset="0"/>
                <a:cs typeface="Times New Roman" pitchFamily="18" charset="0"/>
              </a:rPr>
              <a:t>Planeetat muodostavat </a:t>
            </a:r>
            <a:r>
              <a:rPr lang="fi-FI" sz="1600" b="1" smtClean="0">
                <a:latin typeface="Times New Roman" pitchFamily="18" charset="0"/>
                <a:cs typeface="Times New Roman" pitchFamily="18" charset="0"/>
              </a:rPr>
              <a:t>suoran</a:t>
            </a:r>
            <a:r>
              <a:rPr lang="fi-FI" sz="1600" smtClean="0">
                <a:latin typeface="Times New Roman" pitchFamily="18" charset="0"/>
                <a:cs typeface="Times New Roman" pitchFamily="18" charset="0"/>
              </a:rPr>
              <a:t> (</a:t>
            </a:r>
            <a:r>
              <a:rPr lang="fi-FI" sz="1600" i="1" smtClean="0">
                <a:latin typeface="Times New Roman" pitchFamily="18" charset="0"/>
                <a:cs typeface="Times New Roman" pitchFamily="18" charset="0"/>
              </a:rPr>
              <a:t>n</a:t>
            </a:r>
            <a:r>
              <a:rPr lang="fi-FI" sz="1600" smtClean="0">
                <a:latin typeface="Times New Roman" pitchFamily="18" charset="0"/>
                <a:cs typeface="Times New Roman" pitchFamily="18" charset="0"/>
              </a:rPr>
              <a:t>,log(</a:t>
            </a:r>
            <a:r>
              <a:rPr lang="fi-FI" sz="1600" i="1" smtClean="0">
                <a:latin typeface="Times New Roman" pitchFamily="18" charset="0"/>
                <a:cs typeface="Times New Roman" pitchFamily="18" charset="0"/>
              </a:rPr>
              <a:t>r</a:t>
            </a:r>
            <a:r>
              <a:rPr lang="fi-FI" sz="1600" smtClean="0">
                <a:latin typeface="Times New Roman" pitchFamily="18" charset="0"/>
                <a:cs typeface="Times New Roman" pitchFamily="18" charset="0"/>
              </a:rPr>
              <a:t>)) piirroksessa.</a:t>
            </a:r>
          </a:p>
          <a:p>
            <a:r>
              <a:rPr lang="fi-FI" sz="1600" smtClean="0">
                <a:latin typeface="Times New Roman" pitchFamily="18" charset="0"/>
                <a:cs typeface="Times New Roman" pitchFamily="18" charset="0"/>
              </a:rPr>
              <a:t>Tämä tarkoittaa, että planeetan keskietäisyys Auringosta on järjestysluvun eksponenttifunktio. Aika erikoista, koska järjestysluku ei ole fysikaalinen suure!  </a:t>
            </a:r>
          </a:p>
        </p:txBody>
      </p:sp>
      <p:sp>
        <p:nvSpPr>
          <p:cNvPr id="20" name="Tekstikehys 19"/>
          <p:cNvSpPr txBox="1"/>
          <p:nvPr/>
        </p:nvSpPr>
        <p:spPr>
          <a:xfrm>
            <a:off x="827584" y="1052736"/>
            <a:ext cx="2592288" cy="276999"/>
          </a:xfrm>
          <a:prstGeom prst="rect">
            <a:avLst/>
          </a:prstGeom>
          <a:noFill/>
        </p:spPr>
        <p:txBody>
          <a:bodyPr wrap="square" rtlCol="0">
            <a:spAutoFit/>
          </a:bodyPr>
          <a:lstStyle/>
          <a:p>
            <a:r>
              <a:rPr lang="fi-FI" sz="1200" smtClean="0">
                <a:latin typeface="Times New Roman" pitchFamily="18" charset="0"/>
                <a:cs typeface="Times New Roman" pitchFamily="18" charset="0"/>
              </a:rPr>
              <a:t>AU on Maan keskietäisyys Auringosta.</a:t>
            </a:r>
          </a:p>
        </p:txBody>
      </p:sp>
      <p:grpSp>
        <p:nvGrpSpPr>
          <p:cNvPr id="29" name="Ryhmä 28"/>
          <p:cNvGrpSpPr/>
          <p:nvPr/>
        </p:nvGrpSpPr>
        <p:grpSpPr>
          <a:xfrm>
            <a:off x="4211960" y="3645288"/>
            <a:ext cx="4045784" cy="2432321"/>
            <a:chOff x="4211960" y="3645288"/>
            <a:chExt cx="4045784" cy="2432321"/>
          </a:xfrm>
        </p:grpSpPr>
        <p:grpSp>
          <p:nvGrpSpPr>
            <p:cNvPr id="18" name="Ryhmä 17"/>
            <p:cNvGrpSpPr/>
            <p:nvPr/>
          </p:nvGrpSpPr>
          <p:grpSpPr>
            <a:xfrm>
              <a:off x="4211960" y="3645288"/>
              <a:ext cx="3960000" cy="2376000"/>
              <a:chOff x="4211960" y="3645288"/>
              <a:chExt cx="3960000" cy="2376000"/>
            </a:xfrm>
          </p:grpSpPr>
          <p:graphicFrame>
            <p:nvGraphicFramePr>
              <p:cNvPr id="22" name="Kaavio 21"/>
              <p:cNvGraphicFramePr>
                <a:graphicFrameLocks noChangeAspect="1"/>
              </p:cNvGraphicFramePr>
              <p:nvPr/>
            </p:nvGraphicFramePr>
            <p:xfrm>
              <a:off x="4211960" y="3645288"/>
              <a:ext cx="3960000" cy="2376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Sisällön paikkamerkki 1"/>
              <p:cNvSpPr txBox="1">
                <a:spLocks/>
              </p:cNvSpPr>
              <p:nvPr/>
            </p:nvSpPr>
            <p:spPr>
              <a:xfrm>
                <a:off x="4788024" y="3789304"/>
                <a:ext cx="1872208" cy="360040"/>
              </a:xfrm>
              <a:prstGeom prst="rect">
                <a:avLst/>
              </a:prstGeom>
            </p:spPr>
            <p:txBody>
              <a:bodyPr vert="horz">
                <a:normAutofit/>
              </a:bodyPr>
              <a:lstStyle/>
              <a:p>
                <a:pPr marL="11113" marR="0" lvl="0" indent="-11113"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fi-FI" sz="14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Satunnaiset</a:t>
                </a:r>
                <a:r>
                  <a:rPr kumimoji="0" lang="fi-FI" sz="1400" b="0" i="0" u="none" strike="noStrike" kern="1200" cap="none" spc="0" normalizeH="0" noProof="0" smtClean="0">
                    <a:ln>
                      <a:noFill/>
                    </a:ln>
                    <a:solidFill>
                      <a:schemeClr val="accent2"/>
                    </a:solidFill>
                    <a:effectLst/>
                    <a:uLnTx/>
                    <a:uFillTx/>
                    <a:latin typeface="Times New Roman" pitchFamily="18" charset="0"/>
                    <a:ea typeface="+mn-ea"/>
                    <a:cs typeface="Times New Roman" pitchFamily="18" charset="0"/>
                  </a:rPr>
                  <a:t> etäisyydet</a:t>
                </a:r>
                <a:endParaRPr kumimoji="0" lang="fi-FI" sz="1400" b="0" i="0" u="none" strike="noStrike" kern="1200" cap="none" spc="0" normalizeH="0" baseline="0" noProof="0">
                  <a:ln>
                    <a:noFill/>
                  </a:ln>
                  <a:solidFill>
                    <a:schemeClr val="accent2"/>
                  </a:solidFill>
                  <a:effectLst/>
                  <a:uLnTx/>
                  <a:uFillTx/>
                  <a:latin typeface="Times New Roman" pitchFamily="18" charset="0"/>
                  <a:ea typeface="+mn-ea"/>
                  <a:cs typeface="Times New Roman" pitchFamily="18" charset="0"/>
                </a:endParaRPr>
              </a:p>
            </p:txBody>
          </p:sp>
          <p:sp>
            <p:nvSpPr>
              <p:cNvPr id="31" name="Sisällön paikkamerkki 1"/>
              <p:cNvSpPr txBox="1">
                <a:spLocks/>
              </p:cNvSpPr>
              <p:nvPr/>
            </p:nvSpPr>
            <p:spPr>
              <a:xfrm>
                <a:off x="6228184" y="5013176"/>
                <a:ext cx="1872208" cy="360040"/>
              </a:xfrm>
              <a:prstGeom prst="rect">
                <a:avLst/>
              </a:prstGeom>
            </p:spPr>
            <p:txBody>
              <a:bodyPr vert="horz">
                <a:normAutofit/>
              </a:bodyPr>
              <a:lstStyle/>
              <a:p>
                <a:pPr marL="11113" marR="0" lvl="0" indent="-11113"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fi-FI" sz="1400" b="0" i="0" u="none" strike="noStrike" kern="1200" cap="none" spc="0" normalizeH="0" baseline="0" noProof="0" smtClean="0">
                    <a:ln>
                      <a:noFill/>
                    </a:ln>
                    <a:solidFill>
                      <a:schemeClr val="bg2">
                        <a:lumMod val="50000"/>
                      </a:schemeClr>
                    </a:solidFill>
                    <a:effectLst/>
                    <a:uLnTx/>
                    <a:uFillTx/>
                    <a:latin typeface="Times New Roman" pitchFamily="18" charset="0"/>
                    <a:ea typeface="+mn-ea"/>
                    <a:cs typeface="Times New Roman" pitchFamily="18" charset="0"/>
                  </a:rPr>
                  <a:t>Havaitut</a:t>
                </a:r>
                <a:r>
                  <a:rPr kumimoji="0" lang="fi-FI" sz="1400" b="0" i="0" u="none" strike="noStrike" kern="1200" cap="none" spc="0" normalizeH="0" noProof="0" smtClean="0">
                    <a:ln>
                      <a:noFill/>
                    </a:ln>
                    <a:solidFill>
                      <a:schemeClr val="bg2">
                        <a:lumMod val="50000"/>
                      </a:schemeClr>
                    </a:solidFill>
                    <a:effectLst/>
                    <a:uLnTx/>
                    <a:uFillTx/>
                    <a:latin typeface="Times New Roman" pitchFamily="18" charset="0"/>
                    <a:ea typeface="+mn-ea"/>
                    <a:cs typeface="Times New Roman" pitchFamily="18" charset="0"/>
                  </a:rPr>
                  <a:t> etäisyydet</a:t>
                </a:r>
                <a:endParaRPr kumimoji="0" lang="fi-FI" sz="1400" b="0" i="0" u="none" strike="noStrike" kern="1200" cap="none" spc="0" normalizeH="0" baseline="0" noProof="0">
                  <a:ln>
                    <a:noFill/>
                  </a:ln>
                  <a:solidFill>
                    <a:schemeClr val="bg2">
                      <a:lumMod val="50000"/>
                    </a:schemeClr>
                  </a:solidFill>
                  <a:effectLst/>
                  <a:uLnTx/>
                  <a:uFillTx/>
                  <a:latin typeface="Times New Roman" pitchFamily="18" charset="0"/>
                  <a:ea typeface="+mn-ea"/>
                  <a:cs typeface="Times New Roman" pitchFamily="18" charset="0"/>
                </a:endParaRPr>
              </a:p>
            </p:txBody>
          </p:sp>
        </p:grpSp>
        <p:sp>
          <p:nvSpPr>
            <p:cNvPr id="21" name="Tekstikehys 20"/>
            <p:cNvSpPr txBox="1"/>
            <p:nvPr/>
          </p:nvSpPr>
          <p:spPr>
            <a:xfrm>
              <a:off x="4211960" y="3789040"/>
              <a:ext cx="648072" cy="307777"/>
            </a:xfrm>
            <a:prstGeom prst="rect">
              <a:avLst/>
            </a:prstGeom>
            <a:noFill/>
          </p:spPr>
          <p:txBody>
            <a:bodyPr wrap="square" rtlCol="0">
              <a:spAutoFit/>
            </a:bodyPr>
            <a:lstStyle/>
            <a:p>
              <a:r>
                <a:rPr lang="fi-FI" sz="1400" smtClean="0">
                  <a:latin typeface="Times New Roman" pitchFamily="18" charset="0"/>
                  <a:cs typeface="Times New Roman" pitchFamily="18" charset="0"/>
                </a:rPr>
                <a:t>log(</a:t>
              </a:r>
              <a:r>
                <a:rPr lang="fi-FI" sz="1400" i="1" smtClean="0">
                  <a:latin typeface="Times New Roman" pitchFamily="18" charset="0"/>
                  <a:cs typeface="Times New Roman" pitchFamily="18" charset="0"/>
                </a:rPr>
                <a:t>r</a:t>
              </a:r>
              <a:r>
                <a:rPr lang="fi-FI" sz="1400" smtClean="0">
                  <a:latin typeface="Times New Roman" pitchFamily="18" charset="0"/>
                  <a:cs typeface="Times New Roman" pitchFamily="18" charset="0"/>
                </a:rPr>
                <a:t>)</a:t>
              </a:r>
            </a:p>
          </p:txBody>
        </p:sp>
        <p:sp>
          <p:nvSpPr>
            <p:cNvPr id="25" name="Tekstikehys 24"/>
            <p:cNvSpPr txBox="1"/>
            <p:nvPr/>
          </p:nvSpPr>
          <p:spPr>
            <a:xfrm>
              <a:off x="6889592" y="5769832"/>
              <a:ext cx="1368152" cy="307777"/>
            </a:xfrm>
            <a:prstGeom prst="rect">
              <a:avLst/>
            </a:prstGeom>
            <a:noFill/>
          </p:spPr>
          <p:txBody>
            <a:bodyPr wrap="square" rtlCol="0">
              <a:spAutoFit/>
            </a:bodyPr>
            <a:lstStyle/>
            <a:p>
              <a:r>
                <a:rPr lang="fi-FI" sz="1400" smtClean="0">
                  <a:latin typeface="Times New Roman" pitchFamily="18" charset="0"/>
                  <a:cs typeface="Times New Roman" pitchFamily="18" charset="0"/>
                </a:rPr>
                <a:t>järjestysluku </a:t>
              </a:r>
              <a:r>
                <a:rPr lang="fi-FI" sz="1400" i="1" smtClean="0">
                  <a:latin typeface="Times New Roman" pitchFamily="18" charset="0"/>
                  <a:cs typeface="Times New Roman" pitchFamily="18" charset="0"/>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539552" y="1124745"/>
            <a:ext cx="7704856" cy="1152127"/>
          </a:xfrm>
        </p:spPr>
        <p:txBody>
          <a:bodyPr/>
          <a:lstStyle/>
          <a:p>
            <a:r>
              <a:rPr lang="fi-FI" b="1" smtClean="0"/>
              <a:t>Titius-Bode sääntö (T-B)</a:t>
            </a:r>
          </a:p>
          <a:p>
            <a:r>
              <a:rPr lang="fi-FI" smtClean="0"/>
              <a:t>Planeettojen etäisyydet Auringosta astronomisina yksikköinä (AU). Kaavassa </a:t>
            </a:r>
            <a:r>
              <a:rPr lang="fi-FI" i="1" smtClean="0"/>
              <a:t>n</a:t>
            </a:r>
            <a:r>
              <a:rPr lang="fi-FI" smtClean="0"/>
              <a:t> on järjestysluku ja </a:t>
            </a:r>
            <a:r>
              <a:rPr lang="fi-FI" i="1" smtClean="0"/>
              <a:t>n</a:t>
            </a:r>
            <a:r>
              <a:rPr lang="fi-FI" smtClean="0"/>
              <a:t> = -∞, 0, 1, 2 …</a:t>
            </a:r>
            <a:endParaRPr lang="fi-FI"/>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5</a:t>
            </a:fld>
            <a:endParaRPr lang="fi-FI"/>
          </a:p>
        </p:txBody>
      </p:sp>
      <p:sp>
        <p:nvSpPr>
          <p:cNvPr id="5" name="Otsikko 4"/>
          <p:cNvSpPr>
            <a:spLocks noGrp="1"/>
          </p:cNvSpPr>
          <p:nvPr>
            <p:ph type="title"/>
          </p:nvPr>
        </p:nvSpPr>
        <p:spPr/>
        <p:txBody>
          <a:bodyPr/>
          <a:lstStyle/>
          <a:p>
            <a:r>
              <a:rPr lang="fi-FI" smtClean="0"/>
              <a:t>Planeettojen etäisyys Auringosta, sääntö</a:t>
            </a:r>
            <a:endParaRPr lang="fi-FI"/>
          </a:p>
        </p:txBody>
      </p:sp>
      <p:graphicFrame>
        <p:nvGraphicFramePr>
          <p:cNvPr id="3074" name="Sisällön paikkamerkki 5"/>
          <p:cNvGraphicFramePr>
            <a:graphicFrameLocks noChangeAspect="1"/>
          </p:cNvGraphicFramePr>
          <p:nvPr/>
        </p:nvGraphicFramePr>
        <p:xfrm>
          <a:off x="3563888" y="2117800"/>
          <a:ext cx="2139950" cy="519112"/>
        </p:xfrm>
        <a:graphic>
          <a:graphicData uri="http://schemas.openxmlformats.org/presentationml/2006/ole">
            <mc:AlternateContent xmlns:mc="http://schemas.openxmlformats.org/markup-compatibility/2006">
              <mc:Choice xmlns:v="urn:schemas-microsoft-com:vml" Requires="v">
                <p:oleObj spid="_x0000_s3085" name="Kaava" r:id="rId4" imgW="888840" imgH="215640" progId="Equation.3">
                  <p:embed/>
                </p:oleObj>
              </mc:Choice>
              <mc:Fallback>
                <p:oleObj name="Kaava" r:id="rId4" imgW="888840" imgH="215640" progId="Equation.3">
                  <p:embed/>
                  <p:pic>
                    <p:nvPicPr>
                      <p:cNvPr id="0" name="Sisällön paikkamerkki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117800"/>
                        <a:ext cx="213995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5" name="Picture 3"/>
          <p:cNvPicPr>
            <a:picLocks noChangeAspect="1" noChangeArrowheads="1"/>
          </p:cNvPicPr>
          <p:nvPr/>
        </p:nvPicPr>
        <p:blipFill>
          <a:blip r:embed="rId6" cstate="print"/>
          <a:srcRect/>
          <a:stretch>
            <a:fillRect/>
          </a:stretch>
        </p:blipFill>
        <p:spPr bwMode="auto">
          <a:xfrm>
            <a:off x="899592" y="1988840"/>
            <a:ext cx="2095500" cy="2114550"/>
          </a:xfrm>
          <a:prstGeom prst="rect">
            <a:avLst/>
          </a:prstGeom>
          <a:noFill/>
          <a:ln w="9525">
            <a:noFill/>
            <a:miter lim="800000"/>
            <a:headEnd/>
            <a:tailEnd/>
          </a:ln>
        </p:spPr>
      </p:pic>
      <p:sp>
        <p:nvSpPr>
          <p:cNvPr id="9" name="Suorakulmio 8"/>
          <p:cNvSpPr/>
          <p:nvPr/>
        </p:nvSpPr>
        <p:spPr>
          <a:xfrm>
            <a:off x="755576" y="4221088"/>
            <a:ext cx="2448272" cy="1569660"/>
          </a:xfrm>
          <a:prstGeom prst="rect">
            <a:avLst/>
          </a:prstGeom>
        </p:spPr>
        <p:txBody>
          <a:bodyPr wrap="square">
            <a:spAutoFit/>
          </a:bodyPr>
          <a:lstStyle/>
          <a:p>
            <a:r>
              <a:rPr lang="fi-FI" sz="1200" smtClean="0">
                <a:latin typeface="Times New Roman" pitchFamily="18" charset="0"/>
                <a:cs typeface="Times New Roman" pitchFamily="18" charset="0"/>
              </a:rPr>
              <a:t>Johann Daniel Titius</a:t>
            </a:r>
          </a:p>
          <a:p>
            <a:r>
              <a:rPr lang="fi-FI" sz="1200" smtClean="0">
                <a:latin typeface="Times New Roman" pitchFamily="18" charset="0"/>
                <a:cs typeface="Times New Roman" pitchFamily="18" charset="0"/>
              </a:rPr>
              <a:t>Born: Johann Daniel Tietz</a:t>
            </a:r>
          </a:p>
          <a:p>
            <a:r>
              <a:rPr lang="fi-FI" sz="1200" smtClean="0">
                <a:latin typeface="Times New Roman" pitchFamily="18" charset="0"/>
                <a:cs typeface="Times New Roman" pitchFamily="18" charset="0"/>
              </a:rPr>
              <a:t>2 January 1729</a:t>
            </a:r>
          </a:p>
          <a:p>
            <a:r>
              <a:rPr lang="fi-FI" sz="1200" smtClean="0">
                <a:latin typeface="Times New Roman" pitchFamily="18" charset="0"/>
                <a:cs typeface="Times New Roman" pitchFamily="18" charset="0"/>
              </a:rPr>
              <a:t>Konitz, Royal Prussia</a:t>
            </a:r>
          </a:p>
          <a:p>
            <a:r>
              <a:rPr lang="fi-FI" sz="1200" smtClean="0">
                <a:latin typeface="Times New Roman" pitchFamily="18" charset="0"/>
                <a:cs typeface="Times New Roman" pitchFamily="18" charset="0"/>
              </a:rPr>
              <a:t>Died: 16 December 1796 (aged 67)</a:t>
            </a:r>
          </a:p>
          <a:p>
            <a:r>
              <a:rPr lang="fi-FI" sz="1200" smtClean="0">
                <a:latin typeface="Times New Roman" pitchFamily="18" charset="0"/>
                <a:cs typeface="Times New Roman" pitchFamily="18" charset="0"/>
              </a:rPr>
              <a:t>Wittenberg, Electorate of Saxony</a:t>
            </a:r>
          </a:p>
          <a:p>
            <a:r>
              <a:rPr lang="fi-FI" sz="1200" smtClean="0">
                <a:latin typeface="Times New Roman" pitchFamily="18" charset="0"/>
                <a:cs typeface="Times New Roman" pitchFamily="18" charset="0"/>
              </a:rPr>
              <a:t>Nationality: Germany</a:t>
            </a:r>
          </a:p>
          <a:p>
            <a:r>
              <a:rPr lang="fi-FI" sz="1200" smtClean="0">
                <a:latin typeface="Times New Roman" pitchFamily="18" charset="0"/>
                <a:cs typeface="Times New Roman" pitchFamily="18" charset="0"/>
              </a:rPr>
              <a:t>Known for Titius–Bode law</a:t>
            </a:r>
          </a:p>
        </p:txBody>
      </p:sp>
      <p:pic>
        <p:nvPicPr>
          <p:cNvPr id="3076" name="Picture 4"/>
          <p:cNvPicPr>
            <a:picLocks noChangeAspect="1" noChangeArrowheads="1"/>
          </p:cNvPicPr>
          <p:nvPr/>
        </p:nvPicPr>
        <p:blipFill>
          <a:blip r:embed="rId7" cstate="print"/>
          <a:srcRect/>
          <a:stretch>
            <a:fillRect/>
          </a:stretch>
        </p:blipFill>
        <p:spPr bwMode="auto">
          <a:xfrm>
            <a:off x="6372200" y="1988840"/>
            <a:ext cx="1773331" cy="2160240"/>
          </a:xfrm>
          <a:prstGeom prst="rect">
            <a:avLst/>
          </a:prstGeom>
          <a:noFill/>
          <a:ln w="9525">
            <a:noFill/>
            <a:miter lim="800000"/>
            <a:headEnd/>
            <a:tailEnd/>
          </a:ln>
        </p:spPr>
      </p:pic>
      <p:sp>
        <p:nvSpPr>
          <p:cNvPr id="11" name="Suorakulmio 10"/>
          <p:cNvSpPr/>
          <p:nvPr/>
        </p:nvSpPr>
        <p:spPr>
          <a:xfrm>
            <a:off x="6300192" y="4365104"/>
            <a:ext cx="2376264" cy="1384995"/>
          </a:xfrm>
          <a:prstGeom prst="rect">
            <a:avLst/>
          </a:prstGeom>
        </p:spPr>
        <p:txBody>
          <a:bodyPr wrap="square">
            <a:spAutoFit/>
          </a:bodyPr>
          <a:lstStyle/>
          <a:p>
            <a:r>
              <a:rPr lang="fi-FI" sz="1200" smtClean="0">
                <a:latin typeface="Times New Roman" pitchFamily="18" charset="0"/>
                <a:cs typeface="Times New Roman" pitchFamily="18" charset="0"/>
              </a:rPr>
              <a:t>Johann Eberle Bode</a:t>
            </a:r>
          </a:p>
          <a:p>
            <a:r>
              <a:rPr lang="fi-FI" sz="1200" smtClean="0">
                <a:latin typeface="Times New Roman" pitchFamily="18" charset="0"/>
                <a:cs typeface="Times New Roman" pitchFamily="18" charset="0"/>
              </a:rPr>
              <a:t>Born: 19 January 1747</a:t>
            </a:r>
          </a:p>
          <a:p>
            <a:r>
              <a:rPr lang="fi-FI" sz="1200" smtClean="0">
                <a:latin typeface="Times New Roman" pitchFamily="18" charset="0"/>
                <a:cs typeface="Times New Roman" pitchFamily="18" charset="0"/>
              </a:rPr>
              <a:t>Hamburg</a:t>
            </a:r>
          </a:p>
          <a:p>
            <a:r>
              <a:rPr lang="fi-FI" sz="1200" smtClean="0">
                <a:latin typeface="Times New Roman" pitchFamily="18" charset="0"/>
                <a:cs typeface="Times New Roman" pitchFamily="18" charset="0"/>
              </a:rPr>
              <a:t>Died: 23 November 1826 (aged 79)</a:t>
            </a:r>
          </a:p>
          <a:p>
            <a:r>
              <a:rPr lang="fi-FI" sz="1200" smtClean="0">
                <a:latin typeface="Times New Roman" pitchFamily="18" charset="0"/>
                <a:cs typeface="Times New Roman" pitchFamily="18" charset="0"/>
              </a:rPr>
              <a:t>Berlin</a:t>
            </a:r>
          </a:p>
          <a:p>
            <a:r>
              <a:rPr lang="fi-FI" sz="1200" smtClean="0">
                <a:latin typeface="Times New Roman" pitchFamily="18" charset="0"/>
                <a:cs typeface="Times New Roman" pitchFamily="18" charset="0"/>
              </a:rPr>
              <a:t>Nationality: Germany</a:t>
            </a:r>
          </a:p>
          <a:p>
            <a:r>
              <a:rPr lang="fi-FI" sz="1200" smtClean="0">
                <a:latin typeface="Times New Roman" pitchFamily="18" charset="0"/>
                <a:cs typeface="Times New Roman" pitchFamily="18" charset="0"/>
              </a:rPr>
              <a:t>Known for Titius–Bode law</a:t>
            </a:r>
          </a:p>
        </p:txBody>
      </p:sp>
      <p:sp>
        <p:nvSpPr>
          <p:cNvPr id="21" name="Tekstikehys 20"/>
          <p:cNvSpPr txBox="1"/>
          <p:nvPr/>
        </p:nvSpPr>
        <p:spPr>
          <a:xfrm>
            <a:off x="8388424" y="2226350"/>
            <a:ext cx="432048" cy="338554"/>
          </a:xfrm>
          <a:prstGeom prst="rect">
            <a:avLst/>
          </a:prstGeom>
          <a:noFill/>
        </p:spPr>
        <p:txBody>
          <a:bodyPr wrap="square" rtlCol="0">
            <a:spAutoFit/>
          </a:bodyPr>
          <a:lstStyle/>
          <a:p>
            <a:r>
              <a:rPr lang="fi-FI" sz="1600" smtClean="0">
                <a:latin typeface="Times New Roman" pitchFamily="18" charset="0"/>
                <a:cs typeface="Times New Roman" pitchFamily="18" charset="0"/>
              </a:rPr>
              <a:t>(3)</a:t>
            </a:r>
          </a:p>
        </p:txBody>
      </p:sp>
      <p:grpSp>
        <p:nvGrpSpPr>
          <p:cNvPr id="28" name="Ryhmä 27"/>
          <p:cNvGrpSpPr/>
          <p:nvPr/>
        </p:nvGrpSpPr>
        <p:grpSpPr>
          <a:xfrm>
            <a:off x="3203848" y="3278937"/>
            <a:ext cx="2952328" cy="2742351"/>
            <a:chOff x="3203848" y="3068960"/>
            <a:chExt cx="2952328" cy="2742351"/>
          </a:xfrm>
        </p:grpSpPr>
        <p:sp>
          <p:nvSpPr>
            <p:cNvPr id="15" name="Oikea aaltosulje 14"/>
            <p:cNvSpPr/>
            <p:nvPr/>
          </p:nvSpPr>
          <p:spPr>
            <a:xfrm rot="5400000">
              <a:off x="4319972" y="4342073"/>
              <a:ext cx="216024"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7" name="Tekstikehys 16"/>
            <p:cNvSpPr txBox="1"/>
            <p:nvPr/>
          </p:nvSpPr>
          <p:spPr>
            <a:xfrm>
              <a:off x="3707904" y="5170165"/>
              <a:ext cx="1440159" cy="276999"/>
            </a:xfrm>
            <a:prstGeom prst="rect">
              <a:avLst/>
            </a:prstGeom>
            <a:noFill/>
          </p:spPr>
          <p:txBody>
            <a:bodyPr wrap="square" rtlCol="0">
              <a:spAutoFit/>
            </a:bodyPr>
            <a:lstStyle/>
            <a:p>
              <a:pPr algn="ctr"/>
              <a:r>
                <a:rPr lang="fi-FI" sz="1200" smtClean="0">
                  <a:latin typeface="Times New Roman" pitchFamily="18" charset="0"/>
                  <a:cs typeface="Times New Roman" pitchFamily="18" charset="0"/>
                </a:rPr>
                <a:t>T-B pätevyysalue</a:t>
              </a:r>
            </a:p>
          </p:txBody>
        </p:sp>
        <p:pic>
          <p:nvPicPr>
            <p:cNvPr id="6" name="Picture 3"/>
            <p:cNvPicPr>
              <a:picLocks noChangeAspect="1" noChangeArrowheads="1"/>
            </p:cNvPicPr>
            <p:nvPr/>
          </p:nvPicPr>
          <p:blipFill>
            <a:blip r:embed="rId8" cstate="print"/>
            <a:srcRect/>
            <a:stretch>
              <a:fillRect/>
            </a:stretch>
          </p:blipFill>
          <p:spPr bwMode="auto">
            <a:xfrm>
              <a:off x="3203848" y="3068960"/>
              <a:ext cx="2893936" cy="1741165"/>
            </a:xfrm>
            <a:prstGeom prst="rect">
              <a:avLst/>
            </a:prstGeom>
            <a:noFill/>
            <a:ln w="9525">
              <a:noFill/>
              <a:miter lim="800000"/>
              <a:headEnd/>
              <a:tailEnd/>
            </a:ln>
            <a:effectLst/>
          </p:spPr>
        </p:pic>
        <p:cxnSp>
          <p:nvCxnSpPr>
            <p:cNvPr id="14" name="Suora yhdysviiva 13"/>
            <p:cNvCxnSpPr/>
            <p:nvPr/>
          </p:nvCxnSpPr>
          <p:spPr>
            <a:xfrm flipV="1">
              <a:off x="5148064" y="3730149"/>
              <a:ext cx="0" cy="1296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Ryhmä 24"/>
            <p:cNvGrpSpPr/>
            <p:nvPr/>
          </p:nvGrpSpPr>
          <p:grpSpPr>
            <a:xfrm>
              <a:off x="3923928" y="5386189"/>
              <a:ext cx="1008111" cy="425122"/>
              <a:chOff x="3995937" y="5701004"/>
              <a:chExt cx="1008111" cy="425122"/>
            </a:xfrm>
          </p:grpSpPr>
          <p:sp>
            <p:nvSpPr>
              <p:cNvPr id="16" name="Suorakulmio 15"/>
              <p:cNvSpPr/>
              <p:nvPr/>
            </p:nvSpPr>
            <p:spPr>
              <a:xfrm>
                <a:off x="3995937" y="5815203"/>
                <a:ext cx="72008" cy="72008"/>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kehys 17"/>
              <p:cNvSpPr txBox="1"/>
              <p:nvPr/>
            </p:nvSpPr>
            <p:spPr>
              <a:xfrm>
                <a:off x="4139954" y="5701004"/>
                <a:ext cx="504056" cy="276999"/>
              </a:xfrm>
              <a:prstGeom prst="rect">
                <a:avLst/>
              </a:prstGeom>
              <a:noFill/>
            </p:spPr>
            <p:txBody>
              <a:bodyPr wrap="square" rtlCol="0">
                <a:spAutoFit/>
              </a:bodyPr>
              <a:lstStyle/>
              <a:p>
                <a:pPr algn="ctr"/>
                <a:r>
                  <a:rPr lang="fi-FI" sz="1200" smtClean="0">
                    <a:latin typeface="Times New Roman" pitchFamily="18" charset="0"/>
                    <a:cs typeface="Times New Roman" pitchFamily="18" charset="0"/>
                  </a:rPr>
                  <a:t>T-B </a:t>
                </a:r>
              </a:p>
            </p:txBody>
          </p:sp>
          <p:sp>
            <p:nvSpPr>
              <p:cNvPr id="19" name="Suorakulmio 18"/>
              <p:cNvSpPr/>
              <p:nvPr/>
            </p:nvSpPr>
            <p:spPr>
              <a:xfrm>
                <a:off x="3995937" y="5950952"/>
                <a:ext cx="72008" cy="7200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kehys 19"/>
              <p:cNvSpPr txBox="1"/>
              <p:nvPr/>
            </p:nvSpPr>
            <p:spPr>
              <a:xfrm>
                <a:off x="4139953" y="5849127"/>
                <a:ext cx="864095" cy="276999"/>
              </a:xfrm>
              <a:prstGeom prst="rect">
                <a:avLst/>
              </a:prstGeom>
              <a:noFill/>
            </p:spPr>
            <p:txBody>
              <a:bodyPr wrap="square" rtlCol="0">
                <a:spAutoFit/>
              </a:bodyPr>
              <a:lstStyle/>
              <a:p>
                <a:pPr algn="ctr"/>
                <a:r>
                  <a:rPr lang="fi-FI" sz="1200" smtClean="0">
                    <a:latin typeface="Times New Roman" pitchFamily="18" charset="0"/>
                    <a:cs typeface="Times New Roman" pitchFamily="18" charset="0"/>
                  </a:rPr>
                  <a:t>havainto </a:t>
                </a:r>
              </a:p>
            </p:txBody>
          </p:sp>
        </p:grpSp>
        <p:sp>
          <p:nvSpPr>
            <p:cNvPr id="23" name="Tekstikehys 22"/>
            <p:cNvSpPr txBox="1"/>
            <p:nvPr/>
          </p:nvSpPr>
          <p:spPr>
            <a:xfrm>
              <a:off x="5004048" y="4869160"/>
              <a:ext cx="792087" cy="276999"/>
            </a:xfrm>
            <a:prstGeom prst="rect">
              <a:avLst/>
            </a:prstGeom>
            <a:noFill/>
          </p:spPr>
          <p:txBody>
            <a:bodyPr wrap="square" rtlCol="0">
              <a:spAutoFit/>
            </a:bodyPr>
            <a:lstStyle/>
            <a:p>
              <a:pPr algn="ctr"/>
              <a:r>
                <a:rPr lang="fi-FI" sz="1200" smtClean="0">
                  <a:latin typeface="Times New Roman" pitchFamily="18" charset="0"/>
                  <a:cs typeface="Times New Roman" pitchFamily="18" charset="0"/>
                </a:rPr>
                <a:t>Uranus</a:t>
              </a:r>
            </a:p>
          </p:txBody>
        </p:sp>
        <p:sp>
          <p:nvSpPr>
            <p:cNvPr id="26" name="Tekstikehys 25"/>
            <p:cNvSpPr txBox="1"/>
            <p:nvPr/>
          </p:nvSpPr>
          <p:spPr>
            <a:xfrm>
              <a:off x="5796136" y="4407295"/>
              <a:ext cx="360040" cy="276999"/>
            </a:xfrm>
            <a:prstGeom prst="rect">
              <a:avLst/>
            </a:prstGeom>
            <a:noFill/>
          </p:spPr>
          <p:txBody>
            <a:bodyPr wrap="square" rtlCol="0">
              <a:spAutoFit/>
            </a:bodyPr>
            <a:lstStyle/>
            <a:p>
              <a:r>
                <a:rPr lang="fi-FI" sz="1200" i="1" smtClean="0">
                  <a:latin typeface="Times New Roman" pitchFamily="18" charset="0"/>
                  <a:cs typeface="Times New Roman" pitchFamily="18" charset="0"/>
                </a:rPr>
                <a:t>n</a:t>
              </a:r>
            </a:p>
          </p:txBody>
        </p:sp>
        <p:sp>
          <p:nvSpPr>
            <p:cNvPr id="27" name="Tekstikehys 26"/>
            <p:cNvSpPr txBox="1"/>
            <p:nvPr/>
          </p:nvSpPr>
          <p:spPr>
            <a:xfrm>
              <a:off x="3432500" y="3129092"/>
              <a:ext cx="648072" cy="276999"/>
            </a:xfrm>
            <a:prstGeom prst="rect">
              <a:avLst/>
            </a:prstGeom>
            <a:noFill/>
          </p:spPr>
          <p:txBody>
            <a:bodyPr wrap="square" rtlCol="0">
              <a:spAutoFit/>
            </a:bodyPr>
            <a:lstStyle/>
            <a:p>
              <a:r>
                <a:rPr lang="fi-FI" sz="1200" smtClean="0">
                  <a:latin typeface="Times New Roman" pitchFamily="18" charset="0"/>
                  <a:cs typeface="Times New Roman" pitchFamily="18" charset="0"/>
                </a:rPr>
                <a:t>Log(</a:t>
              </a:r>
              <a:r>
                <a:rPr lang="fi-FI" sz="1200" i="1" smtClean="0">
                  <a:latin typeface="Times New Roman" pitchFamily="18" charset="0"/>
                  <a:cs typeface="Times New Roman" pitchFamily="18" charset="0"/>
                </a:rPr>
                <a:t>r</a:t>
              </a:r>
              <a:r>
                <a:rPr lang="fi-FI" sz="1200" smtClean="0">
                  <a:latin typeface="Times New Roman" pitchFamily="18" charset="0"/>
                  <a:cs typeface="Times New Roman" pitchFamily="18" charset="0"/>
                </a:rPr>
                <a:t>)</a:t>
              </a:r>
            </a:p>
          </p:txBody>
        </p:sp>
      </p:grpSp>
      <p:sp>
        <p:nvSpPr>
          <p:cNvPr id="29" name="Tekstikehys 28"/>
          <p:cNvSpPr txBox="1"/>
          <p:nvPr/>
        </p:nvSpPr>
        <p:spPr>
          <a:xfrm>
            <a:off x="3275856" y="2852936"/>
            <a:ext cx="2808312" cy="307777"/>
          </a:xfrm>
          <a:prstGeom prst="rect">
            <a:avLst/>
          </a:prstGeom>
          <a:noFill/>
        </p:spPr>
        <p:txBody>
          <a:bodyPr wrap="square" rtlCol="0">
            <a:spAutoFit/>
          </a:bodyPr>
          <a:lstStyle/>
          <a:p>
            <a:r>
              <a:rPr lang="fi-FI" sz="1400" smtClean="0">
                <a:latin typeface="Times New Roman" pitchFamily="18" charset="0"/>
                <a:cs typeface="Times New Roman" pitchFamily="18" charset="0"/>
              </a:rPr>
              <a:t>Järjestysluvun eksponenttifunktio!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052736"/>
            <a:ext cx="8229600" cy="2448272"/>
          </a:xfrm>
        </p:spPr>
        <p:txBody>
          <a:bodyPr>
            <a:normAutofit/>
          </a:bodyPr>
          <a:lstStyle/>
          <a:p>
            <a:r>
              <a:rPr lang="fi-FI" smtClean="0"/>
              <a:t>M. J. Feigenbaum (1978, 1980) osoitti, että </a:t>
            </a:r>
            <a:r>
              <a:rPr lang="fi-FI" i="1" smtClean="0"/>
              <a:t>periodin </a:t>
            </a:r>
            <a:r>
              <a:rPr lang="fi-FI" b="1" i="1" smtClean="0"/>
              <a:t>kahdentuminen</a:t>
            </a:r>
            <a:r>
              <a:rPr lang="fi-FI" i="1" smtClean="0"/>
              <a:t> on epälineaaristen dynaamisten systeemien universaali ominaisuus </a:t>
            </a:r>
            <a:r>
              <a:rPr lang="fi-FI" baseline="30000" smtClean="0"/>
              <a:t>1</a:t>
            </a:r>
            <a:r>
              <a:rPr lang="fi-FI" smtClean="0"/>
              <a:t>. Tämä tarkoittaa sitä, että epälineaarisuus synnyttää systeemiin ajan kuluessa perusperiodin lisäksi periodeja (ts. kiertoaikoja, oskillaatioita), joissa peräkkäisten periodien suhdeluvut ovat 2, eli kaikki periodit ovat 2</a:t>
            </a:r>
            <a:r>
              <a:rPr lang="fi-FI" baseline="30000" smtClean="0"/>
              <a:t>0</a:t>
            </a:r>
            <a:r>
              <a:rPr lang="fi-FI" smtClean="0"/>
              <a:t>, 2</a:t>
            </a:r>
            <a:r>
              <a:rPr lang="fi-FI" baseline="30000" smtClean="0"/>
              <a:t>1</a:t>
            </a:r>
            <a:r>
              <a:rPr lang="fi-FI" smtClean="0"/>
              <a:t>, 2</a:t>
            </a:r>
            <a:r>
              <a:rPr lang="fi-FI" baseline="30000" smtClean="0"/>
              <a:t>2</a:t>
            </a:r>
            <a:r>
              <a:rPr lang="fi-FI" smtClean="0"/>
              <a:t>, 2</a:t>
            </a:r>
            <a:r>
              <a:rPr lang="fi-FI" baseline="30000" smtClean="0"/>
              <a:t>3</a:t>
            </a:r>
            <a:r>
              <a:rPr lang="fi-FI" smtClean="0"/>
              <a:t>, 2</a:t>
            </a:r>
            <a:r>
              <a:rPr lang="fi-FI" baseline="30000" smtClean="0"/>
              <a:t>4</a:t>
            </a:r>
            <a:r>
              <a:rPr lang="fi-FI" smtClean="0"/>
              <a:t> … 2</a:t>
            </a:r>
            <a:r>
              <a:rPr lang="fi-FI" i="1" baseline="30000" smtClean="0"/>
              <a:t>n</a:t>
            </a:r>
            <a:r>
              <a:rPr lang="fi-FI" smtClean="0"/>
              <a:t> . </a:t>
            </a:r>
          </a:p>
          <a:p>
            <a:r>
              <a:rPr lang="fi-FI" smtClean="0"/>
              <a:t>Sana </a:t>
            </a:r>
            <a:r>
              <a:rPr lang="fi-FI" i="1" smtClean="0"/>
              <a:t>universaali</a:t>
            </a:r>
            <a:r>
              <a:rPr lang="fi-FI" smtClean="0"/>
              <a:t> on tässä tärkeä, koska luonnossa mikään ei ole lineaarista. Erityisen mielenkiintoiseksi periodin kahdentumisilmiö tulee gravitaatiosysteemeissä, joissa on -1/</a:t>
            </a:r>
            <a:r>
              <a:rPr lang="fi-FI" i="1" smtClean="0"/>
              <a:t>r</a:t>
            </a:r>
            <a:r>
              <a:rPr lang="fi-FI" smtClean="0"/>
              <a:t>-potentiaali, kuten aurinkokunnassamme.</a:t>
            </a:r>
          </a:p>
          <a:p>
            <a:r>
              <a:rPr lang="fi-FI" smtClean="0"/>
              <a:t>Universaalisuus tarkoittaa myös sitä, että perusperiodiksi on valittava periodi, joka ei riipu Auringosta.</a:t>
            </a:r>
          </a:p>
          <a:p>
            <a:endParaRPr lang="fi-FI" smtClean="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6</a:t>
            </a:fld>
            <a:endParaRPr lang="fi-FI"/>
          </a:p>
        </p:txBody>
      </p:sp>
      <p:sp>
        <p:nvSpPr>
          <p:cNvPr id="5" name="Otsikko 4"/>
          <p:cNvSpPr>
            <a:spLocks noGrp="1"/>
          </p:cNvSpPr>
          <p:nvPr>
            <p:ph type="title"/>
          </p:nvPr>
        </p:nvSpPr>
        <p:spPr/>
        <p:txBody>
          <a:bodyPr/>
          <a:lstStyle/>
          <a:p>
            <a:r>
              <a:rPr lang="fi-FI" smtClean="0"/>
              <a:t>Mistä T-B:n  </a:t>
            </a:r>
            <a:r>
              <a:rPr lang="fi-FI" spc="-300" smtClean="0"/>
              <a:t>2</a:t>
            </a:r>
            <a:r>
              <a:rPr lang="fi-FI" i="1" spc="-300" baseline="30000" smtClean="0"/>
              <a:t>n</a:t>
            </a:r>
            <a:r>
              <a:rPr lang="fi-FI" smtClean="0"/>
              <a:t>  voisi tulla?</a:t>
            </a:r>
            <a:endParaRPr lang="fi-FI"/>
          </a:p>
        </p:txBody>
      </p:sp>
      <p:sp>
        <p:nvSpPr>
          <p:cNvPr id="12" name="Tekstikehys 11"/>
          <p:cNvSpPr txBox="1"/>
          <p:nvPr/>
        </p:nvSpPr>
        <p:spPr>
          <a:xfrm>
            <a:off x="5796136" y="6021288"/>
            <a:ext cx="2520280" cy="276999"/>
          </a:xfrm>
          <a:prstGeom prst="rect">
            <a:avLst/>
          </a:prstGeom>
          <a:noFill/>
        </p:spPr>
        <p:txBody>
          <a:bodyPr wrap="square" rtlCol="0">
            <a:spAutoFit/>
          </a:bodyPr>
          <a:lstStyle/>
          <a:p>
            <a:r>
              <a:rPr lang="fi-FI" sz="1200" baseline="30000" smtClean="0">
                <a:latin typeface="Times New Roman" pitchFamily="18" charset="0"/>
                <a:cs typeface="Times New Roman" pitchFamily="18" charset="0"/>
              </a:rPr>
              <a:t>1</a:t>
            </a:r>
            <a:r>
              <a:rPr lang="fi-FI" sz="1200" smtClean="0">
                <a:latin typeface="Times New Roman" pitchFamily="18" charset="0"/>
                <a:cs typeface="Times New Roman" pitchFamily="18" charset="0"/>
              </a:rPr>
              <a:t> Spektriin ilmestyy aliharmonisia</a:t>
            </a:r>
          </a:p>
        </p:txBody>
      </p:sp>
      <p:sp>
        <p:nvSpPr>
          <p:cNvPr id="9" name="Sisällön paikkamerkki 1"/>
          <p:cNvSpPr txBox="1">
            <a:spLocks/>
          </p:cNvSpPr>
          <p:nvPr/>
        </p:nvSpPr>
        <p:spPr>
          <a:xfrm>
            <a:off x="457200" y="3501008"/>
            <a:ext cx="8229600" cy="1512168"/>
          </a:xfrm>
          <a:prstGeom prst="rect">
            <a:avLst/>
          </a:prstGeom>
        </p:spPr>
        <p:txBody>
          <a:bodyPr vert="horz">
            <a:normAutofit/>
          </a:bodyPr>
          <a:lstStyle/>
          <a:p>
            <a:pPr marL="11113" marR="0" lvl="0" indent="-11113"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fi-FI" sz="16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Jos ajatellaan aurinkokunnan syntyä, niin T-B voidaan tulkita siten, että kaoottinen alkupöly- ja kaasupilvi erkautui siten, että materiaa kumuloitui radoille, joiden etäisyydet keskuksesta kasvoivat T-B säännön mukaan. Materia tiivistyi sitten ajan kuluessa planeetoiksi.</a:t>
            </a:r>
          </a:p>
          <a:p>
            <a:pPr marL="11113" marR="0" lvl="0" indent="-11113"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fi-FI" sz="16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Titius-Bode sääntö ei kuitenkaan koske kiertoaikoja, vaan planeettojen etäisyyttä Auringosta. </a:t>
            </a:r>
          </a:p>
          <a:p>
            <a:pPr marL="11113" marR="0" lvl="0" indent="-11113" algn="l" defTabSz="914400" rtl="0" eaLnBrk="1" fontAlgn="auto" latinLnBrk="0" hangingPunct="1">
              <a:lnSpc>
                <a:spcPct val="100000"/>
              </a:lnSpc>
              <a:spcBef>
                <a:spcPts val="400"/>
              </a:spcBef>
              <a:spcAft>
                <a:spcPts val="0"/>
              </a:spcAft>
              <a:buClr>
                <a:schemeClr val="accent1"/>
              </a:buClr>
              <a:buSzPct val="68000"/>
              <a:buFontTx/>
              <a:buNone/>
              <a:tabLst/>
              <a:defRPr/>
            </a:pPr>
            <a:r>
              <a:rPr kumimoji="0" lang="fi-FI" sz="16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Pitää siis selvittää, miten T-B sääntö voisi liittyä periodin kahdentumisilmiöön.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24745"/>
            <a:ext cx="8229600" cy="2448272"/>
          </a:xfrm>
        </p:spPr>
        <p:txBody>
          <a:bodyPr/>
          <a:lstStyle/>
          <a:p>
            <a:r>
              <a:rPr lang="fi-FI" smtClean="0"/>
              <a:t>Periodin kahdentuminen ei ole matemaattinen kuriositeetti, vaan todellinen fysikaalinen ilmiö, joka on havaittu monissa kokeissa ja ilmiöissä (mm. laserit, tähtien oskillaatiot).</a:t>
            </a:r>
          </a:p>
          <a:p>
            <a:endParaRPr lang="fi-FI" dirty="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7</a:t>
            </a:fld>
            <a:endParaRPr lang="fi-FI"/>
          </a:p>
        </p:txBody>
      </p:sp>
      <p:sp>
        <p:nvSpPr>
          <p:cNvPr id="5" name="Otsikko 4"/>
          <p:cNvSpPr>
            <a:spLocks noGrp="1"/>
          </p:cNvSpPr>
          <p:nvPr>
            <p:ph type="title"/>
          </p:nvPr>
        </p:nvSpPr>
        <p:spPr/>
        <p:txBody>
          <a:bodyPr/>
          <a:lstStyle/>
          <a:p>
            <a:r>
              <a:rPr lang="fi-FI" smtClean="0"/>
              <a:t>Mitä periodin kahdentuminen tarkoittaa?</a:t>
            </a:r>
            <a:endParaRPr lang="fi-FI" dirty="0"/>
          </a:p>
        </p:txBody>
      </p:sp>
      <p:grpSp>
        <p:nvGrpSpPr>
          <p:cNvPr id="15" name="Ryhmä 14"/>
          <p:cNvGrpSpPr/>
          <p:nvPr/>
        </p:nvGrpSpPr>
        <p:grpSpPr>
          <a:xfrm>
            <a:off x="467544" y="3140968"/>
            <a:ext cx="7992888" cy="2554545"/>
            <a:chOff x="467544" y="3573016"/>
            <a:chExt cx="7992888" cy="2554545"/>
          </a:xfrm>
        </p:grpSpPr>
        <p:graphicFrame>
          <p:nvGraphicFramePr>
            <p:cNvPr id="11" name="Objekti 10"/>
            <p:cNvGraphicFramePr>
              <a:graphicFrameLocks noChangeAspect="1"/>
            </p:cNvGraphicFramePr>
            <p:nvPr/>
          </p:nvGraphicFramePr>
          <p:xfrm>
            <a:off x="3228723" y="4267282"/>
            <a:ext cx="2325204" cy="673886"/>
          </p:xfrm>
          <a:graphic>
            <a:graphicData uri="http://schemas.openxmlformats.org/presentationml/2006/ole">
              <mc:AlternateContent xmlns:mc="http://schemas.openxmlformats.org/markup-compatibility/2006">
                <mc:Choice xmlns:v="urn:schemas-microsoft-com:vml" Requires="v">
                  <p:oleObj spid="_x0000_s4122" name="Kaava" r:id="rId4" imgW="1346040" imgH="393480" progId="Equation.3">
                    <p:embed/>
                  </p:oleObj>
                </mc:Choice>
                <mc:Fallback>
                  <p:oleObj name="Kaava" r:id="rId4" imgW="134604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723" y="4267282"/>
                          <a:ext cx="2325204" cy="673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kstikehys 12"/>
            <p:cNvSpPr txBox="1"/>
            <p:nvPr/>
          </p:nvSpPr>
          <p:spPr>
            <a:xfrm>
              <a:off x="7951794" y="4386590"/>
              <a:ext cx="508638" cy="338554"/>
            </a:xfrm>
            <a:prstGeom prst="rect">
              <a:avLst/>
            </a:prstGeom>
            <a:noFill/>
          </p:spPr>
          <p:txBody>
            <a:bodyPr wrap="square" rtlCol="0">
              <a:spAutoFit/>
            </a:bodyPr>
            <a:lstStyle/>
            <a:p>
              <a:r>
                <a:rPr lang="fi-FI" sz="1600" smtClean="0">
                  <a:latin typeface="Times New Roman" pitchFamily="18" charset="0"/>
                  <a:cs typeface="Times New Roman" pitchFamily="18" charset="0"/>
                </a:rPr>
                <a:t>(5)</a:t>
              </a:r>
              <a:endParaRPr lang="fi-FI" sz="1600" dirty="0" smtClean="0">
                <a:latin typeface="Times New Roman" pitchFamily="18" charset="0"/>
                <a:cs typeface="Times New Roman" pitchFamily="18" charset="0"/>
              </a:endParaRPr>
            </a:p>
          </p:txBody>
        </p:sp>
        <p:sp>
          <p:nvSpPr>
            <p:cNvPr id="10" name="Tekstikehys 9"/>
            <p:cNvSpPr txBox="1"/>
            <p:nvPr/>
          </p:nvSpPr>
          <p:spPr>
            <a:xfrm>
              <a:off x="467544" y="3573016"/>
              <a:ext cx="7992888" cy="2554545"/>
            </a:xfrm>
            <a:prstGeom prst="rect">
              <a:avLst/>
            </a:prstGeom>
            <a:noFill/>
          </p:spPr>
          <p:txBody>
            <a:bodyPr wrap="square" rtlCol="0">
              <a:spAutoFit/>
            </a:bodyPr>
            <a:lstStyle/>
            <a:p>
              <a:r>
                <a:rPr lang="fi-FI" sz="1600" smtClean="0">
                  <a:latin typeface="Times New Roman" pitchFamily="18" charset="0"/>
                  <a:cs typeface="Times New Roman" pitchFamily="18" charset="0"/>
                </a:rPr>
                <a:t>Koska periodin kahdentumisilmiö on universaali, niin valitaan luonnon perusperiodiksi luonnonvakioista saatava periodi, eli ns. Planckin aika </a:t>
              </a:r>
              <a:r>
                <a:rPr lang="fi-FI" sz="1600" smtClean="0">
                  <a:latin typeface="Symbol" pitchFamily="18" charset="2"/>
                  <a:cs typeface="Times New Roman" pitchFamily="18" charset="0"/>
                </a:rPr>
                <a:t>t</a:t>
              </a:r>
              <a:r>
                <a:rPr lang="fi-FI" sz="1600" baseline="-25000" smtClean="0">
                  <a:latin typeface="Times New Roman" pitchFamily="18" charset="0"/>
                  <a:cs typeface="Times New Roman" pitchFamily="18" charset="0"/>
                </a:rPr>
                <a:t>o</a:t>
              </a:r>
              <a:r>
                <a:rPr lang="fi-FI" sz="1600" smtClean="0">
                  <a:latin typeface="Times New Roman" pitchFamily="18" charset="0"/>
                  <a:cs typeface="Times New Roman" pitchFamily="18" charset="0"/>
                </a:rPr>
                <a:t>,</a:t>
              </a:r>
            </a:p>
            <a:p>
              <a:endParaRPr lang="fi-FI" sz="1600" smtClean="0">
                <a:latin typeface="Times New Roman" pitchFamily="18" charset="0"/>
                <a:cs typeface="Times New Roman" pitchFamily="18" charset="0"/>
              </a:endParaRPr>
            </a:p>
            <a:p>
              <a:endParaRPr lang="fi-FI" sz="1600" smtClean="0">
                <a:latin typeface="Times New Roman" pitchFamily="18" charset="0"/>
                <a:cs typeface="Times New Roman" pitchFamily="18" charset="0"/>
              </a:endParaRPr>
            </a:p>
            <a:p>
              <a:endParaRPr lang="fi-FI" sz="1600" smtClean="0">
                <a:latin typeface="Times New Roman" pitchFamily="18" charset="0"/>
                <a:cs typeface="Times New Roman" pitchFamily="18" charset="0"/>
              </a:endParaRPr>
            </a:p>
            <a:p>
              <a:endParaRPr lang="fi-FI" sz="1600" smtClean="0">
                <a:latin typeface="Times New Roman" pitchFamily="18" charset="0"/>
                <a:cs typeface="Times New Roman" pitchFamily="18" charset="0"/>
              </a:endParaRPr>
            </a:p>
            <a:p>
              <a:r>
                <a:rPr lang="fi-FI" sz="1600" smtClean="0">
                  <a:latin typeface="Times New Roman" pitchFamily="18" charset="0"/>
                  <a:cs typeface="Times New Roman" pitchFamily="18" charset="0"/>
                </a:rPr>
                <a:t>Periaatteessa kysymys on siitä, näkyykö tämän periodin kahdentuminen aurinkokunnassa. </a:t>
              </a:r>
            </a:p>
            <a:p>
              <a:r>
                <a:rPr lang="fi-FI" sz="1600" smtClean="0">
                  <a:latin typeface="Times New Roman" pitchFamily="18" charset="0"/>
                  <a:cs typeface="Times New Roman" pitchFamily="18" charset="0"/>
                </a:rPr>
                <a:t>Universaalisuus tarkoittaa myös sitä, että tällä valinnalla perusperiodi on sama kaikissa planeettasysteemeissä, mikäli luonnonvakioiden kombinaatio (5) on sama kaikkialla. </a:t>
              </a:r>
            </a:p>
            <a:p>
              <a:endParaRPr lang="fi-FI" sz="1600" smtClean="0">
                <a:latin typeface="Times New Roman" pitchFamily="18" charset="0"/>
                <a:cs typeface="Times New Roman" pitchFamily="18" charset="0"/>
              </a:endParaRPr>
            </a:p>
          </p:txBody>
        </p:sp>
      </p:grpSp>
      <p:grpSp>
        <p:nvGrpSpPr>
          <p:cNvPr id="12" name="Ryhmä 11"/>
          <p:cNvGrpSpPr/>
          <p:nvPr/>
        </p:nvGrpSpPr>
        <p:grpSpPr>
          <a:xfrm>
            <a:off x="539552" y="1916832"/>
            <a:ext cx="7848872" cy="918145"/>
            <a:chOff x="467544" y="4311055"/>
            <a:chExt cx="7848872" cy="918145"/>
          </a:xfrm>
        </p:grpSpPr>
        <p:graphicFrame>
          <p:nvGraphicFramePr>
            <p:cNvPr id="14" name="Object 2"/>
            <p:cNvGraphicFramePr>
              <a:graphicFrameLocks noChangeAspect="1"/>
            </p:cNvGraphicFramePr>
            <p:nvPr/>
          </p:nvGraphicFramePr>
          <p:xfrm>
            <a:off x="5277197" y="4311055"/>
            <a:ext cx="1743075" cy="846137"/>
          </p:xfrm>
          <a:graphic>
            <a:graphicData uri="http://schemas.openxmlformats.org/presentationml/2006/ole">
              <mc:AlternateContent xmlns:mc="http://schemas.openxmlformats.org/markup-compatibility/2006">
                <mc:Choice xmlns:v="urn:schemas-microsoft-com:vml" Requires="v">
                  <p:oleObj spid="_x0000_s4123" name="Kaava" r:id="rId6" imgW="838080" imgH="406080" progId="Equation.3">
                    <p:embed/>
                  </p:oleObj>
                </mc:Choice>
                <mc:Fallback>
                  <p:oleObj name="Kaava" r:id="rId6" imgW="838080" imgH="4060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197" y="4311055"/>
                          <a:ext cx="1743075" cy="84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kstikehys 15"/>
            <p:cNvSpPr txBox="1"/>
            <p:nvPr/>
          </p:nvSpPr>
          <p:spPr>
            <a:xfrm>
              <a:off x="467544" y="4398203"/>
              <a:ext cx="4176464" cy="830997"/>
            </a:xfrm>
            <a:prstGeom prst="rect">
              <a:avLst/>
            </a:prstGeom>
            <a:noFill/>
          </p:spPr>
          <p:txBody>
            <a:bodyPr wrap="square" rtlCol="0">
              <a:spAutoFit/>
            </a:bodyPr>
            <a:lstStyle/>
            <a:p>
              <a:r>
                <a:rPr lang="fi-FI" sz="1600" smtClean="0">
                  <a:latin typeface="Times New Roman" pitchFamily="18" charset="0"/>
                  <a:cs typeface="Times New Roman" pitchFamily="18" charset="0"/>
                </a:rPr>
                <a:t>Kepler III: Jos periodi kahdentuu, eli </a:t>
              </a:r>
              <a:r>
                <a:rPr lang="fi-FI" sz="1600" smtClean="0">
                  <a:latin typeface="Symbol" pitchFamily="18" charset="2"/>
                  <a:cs typeface="Times New Roman" pitchFamily="18" charset="0"/>
                </a:rPr>
                <a:t>t</a:t>
              </a:r>
              <a:r>
                <a:rPr lang="fi-FI" sz="1600" smtClean="0">
                  <a:latin typeface="Times New Roman" pitchFamily="18" charset="0"/>
                  <a:cs typeface="Times New Roman" pitchFamily="18" charset="0"/>
                </a:rPr>
                <a:t>→2</a:t>
              </a:r>
              <a:r>
                <a:rPr lang="fi-FI" sz="1600" smtClean="0">
                  <a:latin typeface="Symbol" pitchFamily="18" charset="2"/>
                  <a:cs typeface="Times New Roman" pitchFamily="18" charset="0"/>
                </a:rPr>
                <a:t>t</a:t>
              </a:r>
              <a:r>
                <a:rPr lang="fi-FI" sz="1600" smtClean="0">
                  <a:latin typeface="Times New Roman" pitchFamily="18" charset="0"/>
                  <a:cs typeface="Times New Roman" pitchFamily="18" charset="0"/>
                </a:rPr>
                <a:t> →4</a:t>
              </a:r>
              <a:r>
                <a:rPr lang="fi-FI" sz="1600" smtClean="0">
                  <a:latin typeface="Symbol" pitchFamily="18" charset="2"/>
                  <a:cs typeface="Times New Roman" pitchFamily="18" charset="0"/>
                </a:rPr>
                <a:t>t</a:t>
              </a:r>
              <a:r>
                <a:rPr lang="fi-FI" sz="1600" smtClean="0">
                  <a:latin typeface="Times New Roman" pitchFamily="18" charset="0"/>
                  <a:cs typeface="Times New Roman" pitchFamily="18" charset="0"/>
                </a:rPr>
                <a:t> →8</a:t>
              </a:r>
              <a:r>
                <a:rPr lang="fi-FI" sz="1600" smtClean="0">
                  <a:latin typeface="Symbol" pitchFamily="18" charset="2"/>
                  <a:cs typeface="Times New Roman" pitchFamily="18" charset="0"/>
                </a:rPr>
                <a:t>t</a:t>
              </a:r>
              <a:r>
                <a:rPr lang="fi-FI" sz="1600" smtClean="0">
                  <a:latin typeface="Times New Roman" pitchFamily="18" charset="0"/>
                  <a:cs typeface="Times New Roman" pitchFamily="18" charset="0"/>
                </a:rPr>
                <a:t> → jne, niin </a:t>
              </a:r>
              <a:r>
                <a:rPr lang="fi-FI" sz="1600" b="1" i="1" smtClean="0">
                  <a:latin typeface="Times New Roman" pitchFamily="18" charset="0"/>
                  <a:cs typeface="Times New Roman" pitchFamily="18" charset="0"/>
                </a:rPr>
                <a:t>r </a:t>
              </a:r>
              <a:r>
                <a:rPr lang="fi-FI" sz="1600" b="1" smtClean="0">
                  <a:latin typeface="Times New Roman" pitchFamily="18" charset="0"/>
                  <a:cs typeface="Times New Roman" pitchFamily="18" charset="0"/>
                </a:rPr>
                <a:t>:ssä näkyy peräkkäisiä 2:n kokonaislukuisen  potenssin kuutiojuuria</a:t>
              </a:r>
              <a:r>
                <a:rPr lang="fi-FI" sz="1600" smtClean="0">
                  <a:latin typeface="Times New Roman" pitchFamily="18" charset="0"/>
                  <a:cs typeface="Times New Roman" pitchFamily="18" charset="0"/>
                </a:rPr>
                <a:t>.</a:t>
              </a:r>
            </a:p>
          </p:txBody>
        </p:sp>
        <p:sp>
          <p:nvSpPr>
            <p:cNvPr id="17" name="Tekstikehys 16"/>
            <p:cNvSpPr txBox="1"/>
            <p:nvPr/>
          </p:nvSpPr>
          <p:spPr>
            <a:xfrm>
              <a:off x="7884368" y="4602614"/>
              <a:ext cx="432048" cy="338554"/>
            </a:xfrm>
            <a:prstGeom prst="rect">
              <a:avLst/>
            </a:prstGeom>
            <a:noFill/>
          </p:spPr>
          <p:txBody>
            <a:bodyPr wrap="square" rtlCol="0">
              <a:spAutoFit/>
            </a:bodyPr>
            <a:lstStyle/>
            <a:p>
              <a:r>
                <a:rPr lang="fi-FI" sz="1600" smtClean="0">
                  <a:latin typeface="Times New Roman" pitchFamily="18" charset="0"/>
                  <a:cs typeface="Times New Roman"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24745"/>
            <a:ext cx="8229600" cy="2736304"/>
          </a:xfrm>
        </p:spPr>
        <p:txBody>
          <a:bodyPr/>
          <a:lstStyle/>
          <a:p>
            <a:r>
              <a:rPr lang="fi-FI" dirty="0" smtClean="0"/>
              <a:t>Ympyräradalle voidaan periodin kahdentumisesta johtaa kaavat </a:t>
            </a:r>
            <a:r>
              <a:rPr lang="fi-FI" baseline="30000" dirty="0" smtClean="0"/>
              <a:t>1</a:t>
            </a:r>
            <a:r>
              <a:rPr lang="fi-FI" dirty="0" smtClean="0"/>
              <a:t>:</a:t>
            </a:r>
          </a:p>
          <a:p>
            <a:endParaRPr lang="fi-FI" dirty="0" smtClean="0"/>
          </a:p>
          <a:p>
            <a:endParaRPr lang="fi-FI" dirty="0" smtClean="0"/>
          </a:p>
          <a:p>
            <a:endParaRPr lang="fi-FI" dirty="0" smtClean="0"/>
          </a:p>
          <a:p>
            <a:endParaRPr lang="fi-FI" dirty="0" smtClean="0"/>
          </a:p>
          <a:p>
            <a:endParaRPr lang="fi-FI" dirty="0" smtClean="0"/>
          </a:p>
          <a:p>
            <a:endParaRPr lang="fi-FI" dirty="0" smtClean="0"/>
          </a:p>
          <a:p>
            <a:r>
              <a:rPr lang="fi-FI" dirty="0" smtClean="0"/>
              <a:t>Kaavassa </a:t>
            </a:r>
            <a:r>
              <a:rPr lang="fi-FI" dirty="0" smtClean="0"/>
              <a:t>(7) </a:t>
            </a:r>
            <a:r>
              <a:rPr lang="fi-FI" i="1" dirty="0" smtClean="0"/>
              <a:t>r</a:t>
            </a:r>
            <a:r>
              <a:rPr lang="fi-FI" i="1" baseline="-25000" dirty="0" smtClean="0"/>
              <a:t>o</a:t>
            </a:r>
            <a:r>
              <a:rPr lang="fi-FI" dirty="0" smtClean="0"/>
              <a:t> = 6.45</a:t>
            </a:r>
            <a:r>
              <a:rPr lang="fi-FI" baseline="30000" dirty="0" smtClean="0"/>
              <a:t>.</a:t>
            </a:r>
            <a:r>
              <a:rPr lang="fi-FI" dirty="0" smtClean="0"/>
              <a:t>10</a:t>
            </a:r>
            <a:r>
              <a:rPr lang="fi-FI" baseline="30000" dirty="0" smtClean="0"/>
              <a:t>-36</a:t>
            </a:r>
            <a:r>
              <a:rPr lang="fi-FI" dirty="0" smtClean="0"/>
              <a:t> m on </a:t>
            </a:r>
            <a:r>
              <a:rPr lang="fi-FI" dirty="0" err="1" smtClean="0"/>
              <a:t>Planckin</a:t>
            </a:r>
            <a:r>
              <a:rPr lang="fi-FI" dirty="0" smtClean="0"/>
              <a:t> säde, eli </a:t>
            </a:r>
            <a:r>
              <a:rPr lang="fi-FI" dirty="0" err="1" smtClean="0"/>
              <a:t>Planckin</a:t>
            </a:r>
            <a:r>
              <a:rPr lang="fi-FI" dirty="0" smtClean="0"/>
              <a:t> pituus (= periodi) jaettuna 2</a:t>
            </a:r>
            <a:r>
              <a:rPr lang="fi-FI" dirty="0" smtClean="0">
                <a:latin typeface="Symbol" pitchFamily="18" charset="2"/>
              </a:rPr>
              <a:t>p</a:t>
            </a:r>
            <a:r>
              <a:rPr lang="fi-FI" dirty="0" smtClean="0"/>
              <a:t>:llä</a:t>
            </a:r>
            <a:r>
              <a:rPr lang="fi-FI" dirty="0" smtClean="0"/>
              <a:t>.</a:t>
            </a:r>
          </a:p>
          <a:p>
            <a:r>
              <a:rPr lang="fi-FI" dirty="0" smtClean="0"/>
              <a:t>Kaava (6) on sopusoinnussa </a:t>
            </a:r>
            <a:r>
              <a:rPr lang="fi-FI" dirty="0" err="1" smtClean="0"/>
              <a:t>Kepler</a:t>
            </a:r>
            <a:r>
              <a:rPr lang="fi-FI" dirty="0" smtClean="0"/>
              <a:t> III:n kanssa.</a:t>
            </a:r>
            <a:r>
              <a:rPr lang="fi-FI" dirty="0" smtClean="0"/>
              <a:t> </a:t>
            </a:r>
            <a:endParaRPr lang="fi-FI" dirty="0" smtClean="0"/>
          </a:p>
          <a:p>
            <a:endParaRPr lang="fi-FI" dirty="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8</a:t>
            </a:fld>
            <a:endParaRPr lang="fi-FI"/>
          </a:p>
        </p:txBody>
      </p:sp>
      <p:sp>
        <p:nvSpPr>
          <p:cNvPr id="5" name="Otsikko 4"/>
          <p:cNvSpPr>
            <a:spLocks noGrp="1"/>
          </p:cNvSpPr>
          <p:nvPr>
            <p:ph type="title"/>
          </p:nvPr>
        </p:nvSpPr>
        <p:spPr/>
        <p:txBody>
          <a:bodyPr/>
          <a:lstStyle/>
          <a:p>
            <a:r>
              <a:rPr lang="fi-FI" smtClean="0"/>
              <a:t>Ratanopeus ja etäisyys keskuksesta</a:t>
            </a:r>
            <a:endParaRPr lang="fi-FI"/>
          </a:p>
        </p:txBody>
      </p:sp>
      <p:graphicFrame>
        <p:nvGraphicFramePr>
          <p:cNvPr id="7" name="Objekti 6"/>
          <p:cNvGraphicFramePr>
            <a:graphicFrameLocks noChangeAspect="1"/>
          </p:cNvGraphicFramePr>
          <p:nvPr/>
        </p:nvGraphicFramePr>
        <p:xfrm>
          <a:off x="3871140" y="1484784"/>
          <a:ext cx="1287462" cy="669925"/>
        </p:xfrm>
        <a:graphic>
          <a:graphicData uri="http://schemas.openxmlformats.org/presentationml/2006/ole">
            <mc:AlternateContent xmlns:mc="http://schemas.openxmlformats.org/markup-compatibility/2006">
              <mc:Choice xmlns:v="urn:schemas-microsoft-com:vml" Requires="v">
                <p:oleObj spid="_x0000_s46106" name="Kaava" r:id="rId4" imgW="634680" imgH="330120" progId="Equation.3">
                  <p:embed/>
                </p:oleObj>
              </mc:Choice>
              <mc:Fallback>
                <p:oleObj name="Kaava" r:id="rId4" imgW="634680" imgH="3301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140" y="1484784"/>
                        <a:ext cx="12874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kstikehys 9"/>
          <p:cNvSpPr txBox="1"/>
          <p:nvPr/>
        </p:nvSpPr>
        <p:spPr>
          <a:xfrm>
            <a:off x="7884368" y="1700808"/>
            <a:ext cx="576064" cy="338554"/>
          </a:xfrm>
          <a:prstGeom prst="rect">
            <a:avLst/>
          </a:prstGeom>
          <a:noFill/>
        </p:spPr>
        <p:txBody>
          <a:bodyPr wrap="square" rtlCol="0">
            <a:spAutoFit/>
          </a:bodyPr>
          <a:lstStyle/>
          <a:p>
            <a:r>
              <a:rPr lang="fi-FI" sz="1600" smtClean="0">
                <a:latin typeface="Times New Roman" pitchFamily="18" charset="0"/>
                <a:cs typeface="Times New Roman" pitchFamily="18" charset="0"/>
              </a:rPr>
              <a:t>(6)</a:t>
            </a:r>
          </a:p>
        </p:txBody>
      </p:sp>
      <p:graphicFrame>
        <p:nvGraphicFramePr>
          <p:cNvPr id="11" name="Objekti 10"/>
          <p:cNvGraphicFramePr>
            <a:graphicFrameLocks noChangeAspect="1"/>
          </p:cNvGraphicFramePr>
          <p:nvPr/>
        </p:nvGraphicFramePr>
        <p:xfrm>
          <a:off x="3851920" y="2204864"/>
          <a:ext cx="1441450" cy="669925"/>
        </p:xfrm>
        <a:graphic>
          <a:graphicData uri="http://schemas.openxmlformats.org/presentationml/2006/ole">
            <mc:AlternateContent xmlns:mc="http://schemas.openxmlformats.org/markup-compatibility/2006">
              <mc:Choice xmlns:v="urn:schemas-microsoft-com:vml" Requires="v">
                <p:oleObj spid="_x0000_s46107" name="Kaava" r:id="rId6" imgW="711000" imgH="330120" progId="Equation.3">
                  <p:embed/>
                </p:oleObj>
              </mc:Choice>
              <mc:Fallback>
                <p:oleObj name="Kaava" r:id="rId6" imgW="711000" imgH="33012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2204864"/>
                        <a:ext cx="144145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Vasen aaltosulje 11"/>
          <p:cNvSpPr/>
          <p:nvPr/>
        </p:nvSpPr>
        <p:spPr>
          <a:xfrm>
            <a:off x="3367084" y="1773188"/>
            <a:ext cx="216024"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3" name="Tekstikehys 12"/>
          <p:cNvSpPr txBox="1"/>
          <p:nvPr/>
        </p:nvSpPr>
        <p:spPr>
          <a:xfrm>
            <a:off x="1422868" y="2132856"/>
            <a:ext cx="1728192" cy="338554"/>
          </a:xfrm>
          <a:prstGeom prst="rect">
            <a:avLst/>
          </a:prstGeom>
          <a:noFill/>
        </p:spPr>
        <p:txBody>
          <a:bodyPr wrap="square" rtlCol="0">
            <a:spAutoFit/>
          </a:bodyPr>
          <a:lstStyle/>
          <a:p>
            <a:r>
              <a:rPr lang="fi-FI" sz="1600" smtClean="0">
                <a:latin typeface="Times New Roman" pitchFamily="18" charset="0"/>
                <a:cs typeface="Times New Roman" pitchFamily="18" charset="0"/>
              </a:rPr>
              <a:t>Universaalisuus! </a:t>
            </a:r>
          </a:p>
        </p:txBody>
      </p:sp>
      <p:sp>
        <p:nvSpPr>
          <p:cNvPr id="15" name="Tekstikehys 14"/>
          <p:cNvSpPr txBox="1"/>
          <p:nvPr/>
        </p:nvSpPr>
        <p:spPr>
          <a:xfrm>
            <a:off x="7884368" y="2420888"/>
            <a:ext cx="576064" cy="338554"/>
          </a:xfrm>
          <a:prstGeom prst="rect">
            <a:avLst/>
          </a:prstGeom>
          <a:noFill/>
        </p:spPr>
        <p:txBody>
          <a:bodyPr wrap="square" rtlCol="0">
            <a:spAutoFit/>
          </a:bodyPr>
          <a:lstStyle/>
          <a:p>
            <a:r>
              <a:rPr lang="fi-FI" sz="1600" smtClean="0">
                <a:latin typeface="Times New Roman" pitchFamily="18" charset="0"/>
                <a:cs typeface="Times New Roman" pitchFamily="18" charset="0"/>
              </a:rPr>
              <a:t>(7)</a:t>
            </a:r>
          </a:p>
        </p:txBody>
      </p:sp>
      <p:sp>
        <p:nvSpPr>
          <p:cNvPr id="16" name="Tekstikehys 15"/>
          <p:cNvSpPr txBox="1"/>
          <p:nvPr/>
        </p:nvSpPr>
        <p:spPr>
          <a:xfrm>
            <a:off x="467544" y="3861048"/>
            <a:ext cx="7920880" cy="1077218"/>
          </a:xfrm>
          <a:prstGeom prst="rect">
            <a:avLst/>
          </a:prstGeom>
          <a:noFill/>
        </p:spPr>
        <p:txBody>
          <a:bodyPr wrap="square" rtlCol="0">
            <a:spAutoFit/>
          </a:bodyPr>
          <a:lstStyle/>
          <a:p>
            <a:r>
              <a:rPr lang="fi-FI" sz="1600" dirty="0" smtClean="0">
                <a:latin typeface="Times New Roman" pitchFamily="18" charset="0"/>
                <a:cs typeface="Times New Roman" pitchFamily="18" charset="0"/>
              </a:rPr>
              <a:t>Kaavat (6) ja (7) sisältävät vain luonnonvakioita (</a:t>
            </a:r>
            <a:r>
              <a:rPr lang="fi-FI" sz="1600" i="1" dirty="0" smtClean="0">
                <a:latin typeface="Times New Roman" pitchFamily="18" charset="0"/>
                <a:cs typeface="Times New Roman" pitchFamily="18" charset="0"/>
              </a:rPr>
              <a:t>h</a:t>
            </a:r>
            <a:r>
              <a:rPr lang="fi-FI" sz="1600" dirty="0" smtClean="0">
                <a:latin typeface="Times New Roman" pitchFamily="18" charset="0"/>
                <a:cs typeface="Times New Roman" pitchFamily="18" charset="0"/>
              </a:rPr>
              <a:t>, </a:t>
            </a:r>
            <a:r>
              <a:rPr lang="fi-FI" sz="1600" i="1" dirty="0" smtClean="0">
                <a:latin typeface="Times New Roman" pitchFamily="18" charset="0"/>
                <a:cs typeface="Times New Roman" pitchFamily="18" charset="0"/>
              </a:rPr>
              <a:t>c</a:t>
            </a:r>
            <a:r>
              <a:rPr lang="fi-FI" sz="1600" dirty="0" smtClean="0">
                <a:latin typeface="Times New Roman" pitchFamily="18" charset="0"/>
                <a:cs typeface="Times New Roman" pitchFamily="18" charset="0"/>
              </a:rPr>
              <a:t>, </a:t>
            </a:r>
            <a:r>
              <a:rPr lang="fi-FI" sz="1600" i="1" dirty="0" smtClean="0">
                <a:latin typeface="Times New Roman" pitchFamily="18" charset="0"/>
                <a:cs typeface="Times New Roman" pitchFamily="18" charset="0"/>
              </a:rPr>
              <a:t>G</a:t>
            </a:r>
            <a:r>
              <a:rPr lang="fi-FI" sz="1600" dirty="0" smtClean="0">
                <a:latin typeface="Times New Roman" pitchFamily="18" charset="0"/>
                <a:cs typeface="Times New Roman" pitchFamily="18" charset="0"/>
              </a:rPr>
              <a:t>), mutta eivät Auringon massaa! </a:t>
            </a:r>
          </a:p>
          <a:p>
            <a:endParaRPr lang="fi-FI" sz="1600" dirty="0" smtClean="0">
              <a:latin typeface="Times New Roman" pitchFamily="18" charset="0"/>
              <a:cs typeface="Times New Roman" pitchFamily="18" charset="0"/>
            </a:endParaRPr>
          </a:p>
          <a:p>
            <a:r>
              <a:rPr lang="fi-FI" sz="1600" dirty="0" smtClean="0">
                <a:latin typeface="Times New Roman" pitchFamily="18" charset="0"/>
                <a:cs typeface="Times New Roman" pitchFamily="18" charset="0"/>
              </a:rPr>
              <a:t>Periodin kahdentumisilmiön universaalisuuteen perustuen oletamme kuitenkin, että (6) ja (7) ilmenevät myös Auringon ympäristössä, jossa on epälineaarinen -1/</a:t>
            </a:r>
            <a:r>
              <a:rPr lang="fi-FI" sz="1600" i="1" dirty="0" smtClean="0">
                <a:latin typeface="Times New Roman" pitchFamily="18" charset="0"/>
                <a:cs typeface="Times New Roman" pitchFamily="18" charset="0"/>
              </a:rPr>
              <a:t>r</a:t>
            </a:r>
            <a:r>
              <a:rPr lang="fi-FI" sz="1600" dirty="0" smtClean="0">
                <a:latin typeface="Times New Roman" pitchFamily="18" charset="0"/>
                <a:cs typeface="Times New Roman" pitchFamily="18" charset="0"/>
              </a:rPr>
              <a:t>-gravitaatiopotentiaali. </a:t>
            </a:r>
          </a:p>
        </p:txBody>
      </p:sp>
      <p:sp>
        <p:nvSpPr>
          <p:cNvPr id="17" name="Tekstikehys 16"/>
          <p:cNvSpPr txBox="1"/>
          <p:nvPr/>
        </p:nvSpPr>
        <p:spPr>
          <a:xfrm>
            <a:off x="6804248" y="5661248"/>
            <a:ext cx="1224136" cy="276999"/>
          </a:xfrm>
          <a:prstGeom prst="rect">
            <a:avLst/>
          </a:prstGeom>
          <a:noFill/>
        </p:spPr>
        <p:txBody>
          <a:bodyPr wrap="square" rtlCol="0">
            <a:spAutoFit/>
          </a:bodyPr>
          <a:lstStyle/>
          <a:p>
            <a:r>
              <a:rPr lang="fi-FI" sz="1200" baseline="30000" smtClean="0">
                <a:latin typeface="Times New Roman" pitchFamily="18" charset="0"/>
                <a:cs typeface="Times New Roman" pitchFamily="18" charset="0"/>
              </a:rPr>
              <a:t>1</a:t>
            </a:r>
            <a:r>
              <a:rPr lang="fi-FI" sz="1200" smtClean="0">
                <a:latin typeface="Times New Roman" pitchFamily="18" charset="0"/>
                <a:cs typeface="Times New Roman" pitchFamily="18" charset="0"/>
              </a:rPr>
              <a:t> Ks. viitteet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sz="1400" smtClean="0"/>
              <a:t>Kaavat (7) ja (8) muodostavat (</a:t>
            </a:r>
            <a:r>
              <a:rPr lang="fi-FI" sz="1400" i="1" smtClean="0"/>
              <a:t>r,v</a:t>
            </a:r>
            <a:r>
              <a:rPr lang="fi-FI" sz="1400" smtClean="0"/>
              <a:t>)-avaruuden hilan, jossa systeemin perussäde on Planckin säde ja perusnopeus valon nopeus. Alla olevassa kuvassa hila on piirretty sellaisilla </a:t>
            </a:r>
            <a:r>
              <a:rPr lang="fi-FI" sz="1400" i="1" smtClean="0"/>
              <a:t>M</a:t>
            </a:r>
            <a:r>
              <a:rPr lang="fi-FI" sz="1400" smtClean="0"/>
              <a:t>:n ja </a:t>
            </a:r>
            <a:r>
              <a:rPr lang="fi-FI" sz="1400" i="1" smtClean="0"/>
              <a:t>N</a:t>
            </a:r>
            <a:r>
              <a:rPr lang="fi-FI" sz="1400" smtClean="0"/>
              <a:t>:n arvoilla, jotka osuvat Aurinkokunnan mittalukuihin.  </a:t>
            </a:r>
            <a:r>
              <a:rPr lang="fi-FI" sz="1400" i="1" smtClean="0"/>
              <a:t>N </a:t>
            </a:r>
            <a:r>
              <a:rPr lang="fi-FI" sz="1400" smtClean="0"/>
              <a:t>= 428 → 448  (isoja, koska </a:t>
            </a:r>
            <a:r>
              <a:rPr lang="fi-FI" sz="1400" i="1" smtClean="0"/>
              <a:t>r</a:t>
            </a:r>
            <a:r>
              <a:rPr lang="fi-FI" sz="1400" i="1" baseline="-25000" smtClean="0"/>
              <a:t>o</a:t>
            </a:r>
            <a:r>
              <a:rPr lang="fi-FI" sz="1400" smtClean="0"/>
              <a:t> on niin pieni).</a:t>
            </a:r>
            <a:endParaRPr lang="fi-FI" sz="1400"/>
          </a:p>
        </p:txBody>
      </p:sp>
      <p:sp>
        <p:nvSpPr>
          <p:cNvPr id="3" name="Alatunnisteen paikkamerkki 2"/>
          <p:cNvSpPr>
            <a:spLocks noGrp="1"/>
          </p:cNvSpPr>
          <p:nvPr>
            <p:ph type="ftr" sz="quarter" idx="11"/>
          </p:nvPr>
        </p:nvSpPr>
        <p:spPr/>
        <p:txBody>
          <a:bodyPr/>
          <a:lstStyle/>
          <a:p>
            <a:r>
              <a:rPr lang="en-US" smtClean="0"/>
              <a:t>Luonnonfilosofian Seura, 6.3.2018</a:t>
            </a:r>
            <a:endParaRPr lang="fi-FI" dirty="0"/>
          </a:p>
        </p:txBody>
      </p:sp>
      <p:sp>
        <p:nvSpPr>
          <p:cNvPr id="4" name="Dian numeron paikkamerkki 3"/>
          <p:cNvSpPr>
            <a:spLocks noGrp="1"/>
          </p:cNvSpPr>
          <p:nvPr>
            <p:ph type="sldNum" sz="quarter" idx="12"/>
          </p:nvPr>
        </p:nvSpPr>
        <p:spPr/>
        <p:txBody>
          <a:bodyPr/>
          <a:lstStyle/>
          <a:p>
            <a:fld id="{9E1CE396-C554-4FCA-992F-942217B39D48}" type="slidenum">
              <a:rPr lang="fi-FI" smtClean="0"/>
              <a:pPr/>
              <a:t>9</a:t>
            </a:fld>
            <a:endParaRPr lang="fi-FI"/>
          </a:p>
        </p:txBody>
      </p:sp>
      <p:sp>
        <p:nvSpPr>
          <p:cNvPr id="5" name="Otsikko 4"/>
          <p:cNvSpPr>
            <a:spLocks noGrp="1"/>
          </p:cNvSpPr>
          <p:nvPr>
            <p:ph type="title"/>
          </p:nvPr>
        </p:nvSpPr>
        <p:spPr/>
        <p:txBody>
          <a:bodyPr/>
          <a:lstStyle/>
          <a:p>
            <a:r>
              <a:rPr lang="fi-FI" smtClean="0"/>
              <a:t>Etäisyys ja ratanopeus</a:t>
            </a:r>
            <a:endParaRPr lang="fi-FI"/>
          </a:p>
        </p:txBody>
      </p:sp>
      <p:pic>
        <p:nvPicPr>
          <p:cNvPr id="78850" name="Picture 2"/>
          <p:cNvPicPr>
            <a:picLocks noChangeAspect="1" noChangeArrowheads="1"/>
          </p:cNvPicPr>
          <p:nvPr/>
        </p:nvPicPr>
        <p:blipFill>
          <a:blip r:embed="rId4" cstate="print"/>
          <a:srcRect/>
          <a:stretch>
            <a:fillRect/>
          </a:stretch>
        </p:blipFill>
        <p:spPr bwMode="auto">
          <a:xfrm>
            <a:off x="467544" y="2060848"/>
            <a:ext cx="5857875" cy="3600450"/>
          </a:xfrm>
          <a:prstGeom prst="rect">
            <a:avLst/>
          </a:prstGeom>
          <a:noFill/>
          <a:ln w="9525">
            <a:noFill/>
            <a:miter lim="800000"/>
            <a:headEnd/>
            <a:tailEnd/>
          </a:ln>
        </p:spPr>
      </p:pic>
      <p:grpSp>
        <p:nvGrpSpPr>
          <p:cNvPr id="101" name="Ryhmä 100"/>
          <p:cNvGrpSpPr/>
          <p:nvPr/>
        </p:nvGrpSpPr>
        <p:grpSpPr>
          <a:xfrm>
            <a:off x="1473916" y="2168716"/>
            <a:ext cx="4394228" cy="3042398"/>
            <a:chOff x="1473916" y="2168716"/>
            <a:chExt cx="4394228" cy="3042398"/>
          </a:xfrm>
        </p:grpSpPr>
        <p:sp>
          <p:nvSpPr>
            <p:cNvPr id="18" name="Tekstikehys 17"/>
            <p:cNvSpPr txBox="1"/>
            <p:nvPr/>
          </p:nvSpPr>
          <p:spPr>
            <a:xfrm>
              <a:off x="1763688" y="2276872"/>
              <a:ext cx="936104" cy="307777"/>
            </a:xfrm>
            <a:prstGeom prst="rect">
              <a:avLst/>
            </a:prstGeom>
            <a:solidFill>
              <a:srgbClr val="FFFFFF"/>
            </a:solidFill>
          </p:spPr>
          <p:txBody>
            <a:bodyPr wrap="square" rtlCol="0">
              <a:spAutoFit/>
            </a:bodyPr>
            <a:lstStyle/>
            <a:p>
              <a:r>
                <a:rPr lang="fi-FI" sz="1400" smtClean="0">
                  <a:latin typeface="Times New Roman" pitchFamily="18" charset="0"/>
                  <a:cs typeface="Times New Roman" pitchFamily="18" charset="0"/>
                </a:rPr>
                <a:t>Merkurius</a:t>
              </a:r>
            </a:p>
          </p:txBody>
        </p:sp>
        <p:sp>
          <p:nvSpPr>
            <p:cNvPr id="19" name="Tekstikehys 18"/>
            <p:cNvSpPr txBox="1"/>
            <p:nvPr/>
          </p:nvSpPr>
          <p:spPr>
            <a:xfrm>
              <a:off x="3419872" y="3343344"/>
              <a:ext cx="648072" cy="307777"/>
            </a:xfrm>
            <a:prstGeom prst="rect">
              <a:avLst/>
            </a:prstGeom>
            <a:solidFill>
              <a:srgbClr val="FFFFFF"/>
            </a:solidFill>
          </p:spPr>
          <p:txBody>
            <a:bodyPr wrap="square" rtlCol="0" anchor="ctr">
              <a:spAutoFit/>
            </a:bodyPr>
            <a:lstStyle/>
            <a:p>
              <a:r>
                <a:rPr lang="fi-FI" sz="1400" smtClean="0">
                  <a:latin typeface="Times New Roman" pitchFamily="18" charset="0"/>
                  <a:cs typeface="Times New Roman" pitchFamily="18" charset="0"/>
                </a:rPr>
                <a:t>Ceres</a:t>
              </a:r>
            </a:p>
          </p:txBody>
        </p:sp>
        <p:sp>
          <p:nvSpPr>
            <p:cNvPr id="8" name="Ellipsi 7"/>
            <p:cNvSpPr>
              <a:spLocks noChangeAspect="1"/>
            </p:cNvSpPr>
            <p:nvPr/>
          </p:nvSpPr>
          <p:spPr>
            <a:xfrm>
              <a:off x="1473916" y="2477107"/>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p:cNvSpPr>
              <a:spLocks noChangeAspect="1"/>
            </p:cNvSpPr>
            <p:nvPr/>
          </p:nvSpPr>
          <p:spPr>
            <a:xfrm>
              <a:off x="1961782" y="2808111"/>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p:cNvSpPr>
              <a:spLocks noChangeAspect="1"/>
            </p:cNvSpPr>
            <p:nvPr/>
          </p:nvSpPr>
          <p:spPr>
            <a:xfrm>
              <a:off x="2267744" y="3005917"/>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p:cNvSpPr>
              <a:spLocks noChangeAspect="1"/>
            </p:cNvSpPr>
            <p:nvPr/>
          </p:nvSpPr>
          <p:spPr>
            <a:xfrm>
              <a:off x="2654679" y="3248836"/>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p:cNvSpPr>
              <a:spLocks noChangeAspect="1"/>
            </p:cNvSpPr>
            <p:nvPr/>
          </p:nvSpPr>
          <p:spPr>
            <a:xfrm>
              <a:off x="3176953" y="3573016"/>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p:cNvSpPr>
              <a:spLocks noChangeAspect="1"/>
            </p:cNvSpPr>
            <p:nvPr/>
          </p:nvSpPr>
          <p:spPr>
            <a:xfrm>
              <a:off x="3726122" y="3933056"/>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p:cNvSpPr>
              <a:spLocks noChangeAspect="1"/>
            </p:cNvSpPr>
            <p:nvPr/>
          </p:nvSpPr>
          <p:spPr>
            <a:xfrm>
              <a:off x="4275003" y="4284131"/>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p:cNvSpPr>
              <a:spLocks noChangeAspect="1"/>
            </p:cNvSpPr>
            <p:nvPr/>
          </p:nvSpPr>
          <p:spPr>
            <a:xfrm>
              <a:off x="4896048" y="4689152"/>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p:cNvSpPr>
              <a:spLocks noChangeAspect="1"/>
            </p:cNvSpPr>
            <p:nvPr/>
          </p:nvSpPr>
          <p:spPr>
            <a:xfrm>
              <a:off x="5508104" y="5103114"/>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p:cNvSpPr>
              <a:spLocks noChangeAspect="1"/>
            </p:cNvSpPr>
            <p:nvPr/>
          </p:nvSpPr>
          <p:spPr>
            <a:xfrm>
              <a:off x="5274306" y="4932359"/>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p:cNvSpPr/>
            <p:nvPr/>
          </p:nvSpPr>
          <p:spPr>
            <a:xfrm>
              <a:off x="4786183" y="2290520"/>
              <a:ext cx="108000" cy="108000"/>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Tekstikehys 37"/>
            <p:cNvSpPr txBox="1"/>
            <p:nvPr/>
          </p:nvSpPr>
          <p:spPr>
            <a:xfrm>
              <a:off x="4932040" y="2168716"/>
              <a:ext cx="936104" cy="307777"/>
            </a:xfrm>
            <a:prstGeom prst="rect">
              <a:avLst/>
            </a:prstGeom>
            <a:solidFill>
              <a:schemeClr val="bg1"/>
            </a:solidFill>
          </p:spPr>
          <p:txBody>
            <a:bodyPr wrap="square" rtlCol="0">
              <a:spAutoFit/>
            </a:bodyPr>
            <a:lstStyle/>
            <a:p>
              <a:r>
                <a:rPr lang="fi-FI" sz="1400" smtClean="0">
                  <a:latin typeface="Times New Roman" pitchFamily="18" charset="0"/>
                  <a:cs typeface="Times New Roman" pitchFamily="18" charset="0"/>
                </a:rPr>
                <a:t>havainto</a:t>
              </a:r>
            </a:p>
          </p:txBody>
        </p:sp>
      </p:grpSp>
      <p:graphicFrame>
        <p:nvGraphicFramePr>
          <p:cNvPr id="78851" name="Object 2"/>
          <p:cNvGraphicFramePr>
            <a:graphicFrameLocks noChangeAspect="1"/>
          </p:cNvGraphicFramePr>
          <p:nvPr/>
        </p:nvGraphicFramePr>
        <p:xfrm>
          <a:off x="6517805" y="1772816"/>
          <a:ext cx="1106957" cy="576000"/>
        </p:xfrm>
        <a:graphic>
          <a:graphicData uri="http://schemas.openxmlformats.org/presentationml/2006/ole">
            <mc:AlternateContent xmlns:mc="http://schemas.openxmlformats.org/markup-compatibility/2006">
              <mc:Choice xmlns:v="urn:schemas-microsoft-com:vml" Requires="v">
                <p:oleObj spid="_x0000_s78873" name="Kaava" r:id="rId5" imgW="634680" imgH="330120" progId="Equation.3">
                  <p:embed/>
                </p:oleObj>
              </mc:Choice>
              <mc:Fallback>
                <p:oleObj name="Kaava" r:id="rId5" imgW="634680" imgH="33012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7805" y="1772816"/>
                        <a:ext cx="1106957"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2" name="Object 4"/>
          <p:cNvGraphicFramePr>
            <a:graphicFrameLocks noChangeAspect="1"/>
          </p:cNvGraphicFramePr>
          <p:nvPr/>
        </p:nvGraphicFramePr>
        <p:xfrm>
          <a:off x="6516216" y="2349589"/>
          <a:ext cx="1239355" cy="576000"/>
        </p:xfrm>
        <a:graphic>
          <a:graphicData uri="http://schemas.openxmlformats.org/presentationml/2006/ole">
            <mc:AlternateContent xmlns:mc="http://schemas.openxmlformats.org/markup-compatibility/2006">
              <mc:Choice xmlns:v="urn:schemas-microsoft-com:vml" Requires="v">
                <p:oleObj spid="_x0000_s78874" name="Kaava" r:id="rId7" imgW="711000" imgH="330120" progId="Equation.3">
                  <p:embed/>
                </p:oleObj>
              </mc:Choice>
              <mc:Fallback>
                <p:oleObj name="Kaava" r:id="rId7" imgW="711000" imgH="3301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2349589"/>
                        <a:ext cx="1239355" cy="57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kstikehys 46"/>
          <p:cNvSpPr txBox="1"/>
          <p:nvPr/>
        </p:nvSpPr>
        <p:spPr>
          <a:xfrm>
            <a:off x="6444208" y="3068960"/>
            <a:ext cx="2448272" cy="1169551"/>
          </a:xfrm>
          <a:prstGeom prst="rect">
            <a:avLst/>
          </a:prstGeom>
          <a:noFill/>
        </p:spPr>
        <p:txBody>
          <a:bodyPr wrap="square" rtlCol="0">
            <a:spAutoFit/>
          </a:bodyPr>
          <a:lstStyle/>
          <a:p>
            <a:pPr>
              <a:spcAft>
                <a:spcPts val="600"/>
              </a:spcAft>
            </a:pPr>
            <a:r>
              <a:rPr lang="fi-FI" sz="1400" smtClean="0">
                <a:latin typeface="Times New Roman" pitchFamily="18" charset="0"/>
                <a:cs typeface="Times New Roman" pitchFamily="18" charset="0"/>
              </a:rPr>
              <a:t>Sijoitetaan hilaan Auringon massan määräämä klassinen ratanopeus (neliöjuurikaava ja musta suora) ja sijoitetaan planeetat paikoilleen.</a:t>
            </a:r>
          </a:p>
        </p:txBody>
      </p:sp>
      <p:grpSp>
        <p:nvGrpSpPr>
          <p:cNvPr id="102" name="Ryhmä 101"/>
          <p:cNvGrpSpPr/>
          <p:nvPr/>
        </p:nvGrpSpPr>
        <p:grpSpPr>
          <a:xfrm>
            <a:off x="1468832" y="2523715"/>
            <a:ext cx="4255296" cy="2718642"/>
            <a:chOff x="1468832" y="2523715"/>
            <a:chExt cx="4255296" cy="2718642"/>
          </a:xfrm>
        </p:grpSpPr>
        <p:sp>
          <p:nvSpPr>
            <p:cNvPr id="49" name="Tekstikehys 48"/>
            <p:cNvSpPr txBox="1"/>
            <p:nvPr/>
          </p:nvSpPr>
          <p:spPr>
            <a:xfrm>
              <a:off x="4941979" y="2924944"/>
              <a:ext cx="782149" cy="307777"/>
            </a:xfrm>
            <a:prstGeom prst="rect">
              <a:avLst/>
            </a:prstGeom>
            <a:solidFill>
              <a:schemeClr val="bg1"/>
            </a:solidFill>
          </p:spPr>
          <p:txBody>
            <a:bodyPr wrap="square" rtlCol="0">
              <a:spAutoFit/>
            </a:bodyPr>
            <a:lstStyle/>
            <a:p>
              <a:r>
                <a:rPr lang="fi-FI" sz="1400" smtClean="0">
                  <a:latin typeface="Times New Roman" pitchFamily="18" charset="0"/>
                  <a:cs typeface="Times New Roman" pitchFamily="18" charset="0"/>
                </a:rPr>
                <a:t>tyhjä </a:t>
              </a:r>
            </a:p>
          </p:txBody>
        </p:sp>
        <p:sp>
          <p:nvSpPr>
            <p:cNvPr id="51" name="Ellipsi 50"/>
            <p:cNvSpPr/>
            <p:nvPr/>
          </p:nvSpPr>
          <p:spPr>
            <a:xfrm>
              <a:off x="4794447" y="3017424"/>
              <a:ext cx="108000" cy="108000"/>
            </a:xfrm>
            <a:prstGeom prst="ellipse">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Ellipsi 51"/>
            <p:cNvSpPr/>
            <p:nvPr/>
          </p:nvSpPr>
          <p:spPr>
            <a:xfrm>
              <a:off x="3869336" y="4063424"/>
              <a:ext cx="108000" cy="108000"/>
            </a:xfrm>
            <a:prstGeom prst="ellipse">
              <a:avLst/>
            </a:prstGeom>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Tekstikehys 39"/>
            <p:cNvSpPr txBox="1"/>
            <p:nvPr/>
          </p:nvSpPr>
          <p:spPr>
            <a:xfrm>
              <a:off x="4941979" y="2552413"/>
              <a:ext cx="782149" cy="307777"/>
            </a:xfrm>
            <a:prstGeom prst="rect">
              <a:avLst/>
            </a:prstGeom>
            <a:solidFill>
              <a:schemeClr val="bg1"/>
            </a:solidFill>
          </p:spPr>
          <p:txBody>
            <a:bodyPr wrap="square" rtlCol="0">
              <a:spAutoFit/>
            </a:bodyPr>
            <a:lstStyle/>
            <a:p>
              <a:r>
                <a:rPr lang="fi-FI" sz="1400" smtClean="0">
                  <a:latin typeface="Times New Roman" pitchFamily="18" charset="0"/>
                  <a:cs typeface="Times New Roman" pitchFamily="18" charset="0"/>
                </a:rPr>
                <a:t>laskettu </a:t>
              </a:r>
            </a:p>
          </p:txBody>
        </p:sp>
        <p:sp>
          <p:nvSpPr>
            <p:cNvPr id="87" name="Ellipsi 86"/>
            <p:cNvSpPr>
              <a:spLocks noChangeAspect="1"/>
            </p:cNvSpPr>
            <p:nvPr/>
          </p:nvSpPr>
          <p:spPr>
            <a:xfrm>
              <a:off x="1468832" y="2523715"/>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8" name="Ellipsi 87"/>
            <p:cNvSpPr>
              <a:spLocks noChangeAspect="1"/>
            </p:cNvSpPr>
            <p:nvPr/>
          </p:nvSpPr>
          <p:spPr>
            <a:xfrm>
              <a:off x="1880809" y="2785880"/>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Ellipsi 88"/>
            <p:cNvSpPr>
              <a:spLocks noChangeAspect="1"/>
            </p:cNvSpPr>
            <p:nvPr/>
          </p:nvSpPr>
          <p:spPr>
            <a:xfrm>
              <a:off x="2274568" y="3042848"/>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Ellipsi 89"/>
            <p:cNvSpPr>
              <a:spLocks noChangeAspect="1"/>
            </p:cNvSpPr>
            <p:nvPr/>
          </p:nvSpPr>
          <p:spPr>
            <a:xfrm>
              <a:off x="2679320" y="3296760"/>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Ellipsi 90"/>
            <p:cNvSpPr>
              <a:spLocks noChangeAspect="1"/>
            </p:cNvSpPr>
            <p:nvPr/>
          </p:nvSpPr>
          <p:spPr>
            <a:xfrm>
              <a:off x="3284689" y="3539835"/>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 name="Ellipsi 91"/>
            <p:cNvSpPr>
              <a:spLocks noChangeAspect="1"/>
            </p:cNvSpPr>
            <p:nvPr/>
          </p:nvSpPr>
          <p:spPr>
            <a:xfrm>
              <a:off x="3680877" y="3821288"/>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Ellipsi 92"/>
            <p:cNvSpPr>
              <a:spLocks noChangeAspect="1"/>
            </p:cNvSpPr>
            <p:nvPr/>
          </p:nvSpPr>
          <p:spPr>
            <a:xfrm>
              <a:off x="4297616" y="4349584"/>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4" name="Ellipsi 93"/>
            <p:cNvSpPr>
              <a:spLocks noChangeAspect="1"/>
            </p:cNvSpPr>
            <p:nvPr/>
          </p:nvSpPr>
          <p:spPr>
            <a:xfrm>
              <a:off x="4896048" y="4606552"/>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Ellipsi 94"/>
            <p:cNvSpPr>
              <a:spLocks noChangeAspect="1"/>
            </p:cNvSpPr>
            <p:nvPr/>
          </p:nvSpPr>
          <p:spPr>
            <a:xfrm>
              <a:off x="5293976" y="4874112"/>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6" name="Ellipsi 95"/>
            <p:cNvSpPr>
              <a:spLocks noChangeAspect="1"/>
            </p:cNvSpPr>
            <p:nvPr/>
          </p:nvSpPr>
          <p:spPr>
            <a:xfrm>
              <a:off x="5494456" y="5134357"/>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Ellipsi 96"/>
            <p:cNvSpPr>
              <a:spLocks noChangeAspect="1"/>
            </p:cNvSpPr>
            <p:nvPr/>
          </p:nvSpPr>
          <p:spPr>
            <a:xfrm>
              <a:off x="4788024" y="2655512"/>
              <a:ext cx="108000" cy="108000"/>
            </a:xfrm>
            <a:prstGeom prst="ellipse">
              <a:avLst/>
            </a:prstGeom>
            <a:solidFill>
              <a:srgbClr val="0000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cxnSp>
        <p:nvCxnSpPr>
          <p:cNvPr id="104" name="Suora yhdysviiva 103"/>
          <p:cNvCxnSpPr/>
          <p:nvPr/>
        </p:nvCxnSpPr>
        <p:spPr>
          <a:xfrm>
            <a:off x="7956376" y="1988840"/>
            <a:ext cx="0"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5" name="Suora yhdysviiva 104"/>
          <p:cNvCxnSpPr/>
          <p:nvPr/>
        </p:nvCxnSpPr>
        <p:spPr>
          <a:xfrm rot="5400000">
            <a:off x="8136396" y="2582978"/>
            <a:ext cx="0" cy="3600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3" name="Tekstikehys 42"/>
          <p:cNvSpPr txBox="1"/>
          <p:nvPr/>
        </p:nvSpPr>
        <p:spPr>
          <a:xfrm>
            <a:off x="5697233" y="3573016"/>
            <a:ext cx="602959" cy="276999"/>
          </a:xfrm>
          <a:prstGeom prst="rect">
            <a:avLst/>
          </a:prstGeom>
          <a:noFill/>
        </p:spPr>
        <p:txBody>
          <a:bodyPr wrap="square" rtlCol="0">
            <a:spAutoFit/>
          </a:bodyPr>
          <a:lstStyle/>
          <a:p>
            <a:r>
              <a:rPr lang="fi-FI" sz="1200" i="1" smtClean="0">
                <a:latin typeface="Times New Roman" pitchFamily="18" charset="0"/>
                <a:cs typeface="Times New Roman" pitchFamily="18" charset="0"/>
              </a:rPr>
              <a:t>N</a:t>
            </a:r>
            <a:r>
              <a:rPr lang="fi-FI" sz="1200" smtClean="0">
                <a:latin typeface="Times New Roman" pitchFamily="18" charset="0"/>
                <a:cs typeface="Times New Roman" pitchFamily="18" charset="0"/>
              </a:rPr>
              <a:t>=448</a:t>
            </a:r>
          </a:p>
        </p:txBody>
      </p:sp>
      <p:cxnSp>
        <p:nvCxnSpPr>
          <p:cNvPr id="45" name="Suora nuoliyhdysviiva 44"/>
          <p:cNvCxnSpPr/>
          <p:nvPr/>
        </p:nvCxnSpPr>
        <p:spPr>
          <a:xfrm flipH="1">
            <a:off x="5561894" y="3717032"/>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ikehys 45"/>
          <p:cNvSpPr txBox="1"/>
          <p:nvPr/>
        </p:nvSpPr>
        <p:spPr>
          <a:xfrm>
            <a:off x="6444208" y="4221088"/>
            <a:ext cx="2448272" cy="1461939"/>
          </a:xfrm>
          <a:prstGeom prst="rect">
            <a:avLst/>
          </a:prstGeom>
          <a:noFill/>
        </p:spPr>
        <p:txBody>
          <a:bodyPr wrap="square" rtlCol="0">
            <a:spAutoFit/>
          </a:bodyPr>
          <a:lstStyle/>
          <a:p>
            <a:pPr>
              <a:spcAft>
                <a:spcPts val="600"/>
              </a:spcAft>
            </a:pPr>
            <a:r>
              <a:rPr lang="fi-FI" sz="1400" smtClean="0">
                <a:latin typeface="Times New Roman" pitchFamily="18" charset="0"/>
                <a:cs typeface="Times New Roman" pitchFamily="18" charset="0"/>
              </a:rPr>
              <a:t>Huomataan, että radat täyttyvät peräkkäisillä </a:t>
            </a:r>
            <a:r>
              <a:rPr lang="fi-FI" sz="1400" i="1" smtClean="0">
                <a:latin typeface="Times New Roman" pitchFamily="18" charset="0"/>
                <a:cs typeface="Times New Roman" pitchFamily="18" charset="0"/>
              </a:rPr>
              <a:t>M</a:t>
            </a:r>
            <a:r>
              <a:rPr lang="fi-FI" sz="1400" smtClean="0">
                <a:latin typeface="Times New Roman" pitchFamily="18" charset="0"/>
                <a:cs typeface="Times New Roman" pitchFamily="18" charset="0"/>
              </a:rPr>
              <a:t>:n arvoilla yhtälön (7) mukaisesti.</a:t>
            </a:r>
          </a:p>
          <a:p>
            <a:r>
              <a:rPr lang="fi-FI" sz="1400" smtClean="0">
                <a:latin typeface="Times New Roman" pitchFamily="18" charset="0"/>
                <a:cs typeface="Times New Roman" pitchFamily="18" charset="0"/>
              </a:rPr>
              <a:t>Radalta </a:t>
            </a:r>
            <a:r>
              <a:rPr lang="fi-FI" sz="1400" i="1" smtClean="0">
                <a:latin typeface="Times New Roman" pitchFamily="18" charset="0"/>
                <a:cs typeface="Times New Roman" pitchFamily="18" charset="0"/>
              </a:rPr>
              <a:t>M</a:t>
            </a:r>
            <a:r>
              <a:rPr lang="fi-FI" sz="1400" smtClean="0">
                <a:latin typeface="Times New Roman" pitchFamily="18" charset="0"/>
                <a:cs typeface="Times New Roman" pitchFamily="18" charset="0"/>
              </a:rPr>
              <a:t>=44 puuttuu planeetta, ja Jupiter on siirtynyt tyhjää paikkaa kohti.</a:t>
            </a:r>
            <a:endParaRPr lang="fi-FI"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fill="hold"/>
                                        <p:tgtEl>
                                          <p:spTgt spid="102"/>
                                        </p:tgtEl>
                                        <p:attrNameLst>
                                          <p:attrName>ppt_x</p:attrName>
                                        </p:attrNameLst>
                                      </p:cBhvr>
                                      <p:tavLst>
                                        <p:tav tm="0">
                                          <p:val>
                                            <p:strVal val="#ppt_x"/>
                                          </p:val>
                                        </p:tav>
                                        <p:tav tm="100000">
                                          <p:val>
                                            <p:strVal val="#ppt_x"/>
                                          </p:val>
                                        </p:tav>
                                      </p:tavLst>
                                    </p:anim>
                                    <p:anim calcmode="lin" valueType="num">
                                      <p:cBhvr additive="base">
                                        <p:cTn id="1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FS_sem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minar_presentation">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u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noFill/>
        <a:ln w="127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PFS_seminar</Template>
  <TotalTime>0</TotalTime>
  <Words>1810</Words>
  <Application>Microsoft Office PowerPoint</Application>
  <PresentationFormat>Näytössä katseltava diaesitys (4:3)</PresentationFormat>
  <Paragraphs>353</Paragraphs>
  <Slides>18</Slides>
  <Notes>18</Notes>
  <HiddenSlides>0</HiddenSlides>
  <MMClips>0</MMClips>
  <ScaleCrop>false</ScaleCrop>
  <HeadingPairs>
    <vt:vector size="6" baseType="variant">
      <vt:variant>
        <vt:lpstr>Teema</vt:lpstr>
      </vt:variant>
      <vt:variant>
        <vt:i4>2</vt:i4>
      </vt:variant>
      <vt:variant>
        <vt:lpstr>Upotetut OLE-palvelimet</vt:lpstr>
      </vt:variant>
      <vt:variant>
        <vt:i4>1</vt:i4>
      </vt:variant>
      <vt:variant>
        <vt:lpstr>Dian otsikot</vt:lpstr>
      </vt:variant>
      <vt:variant>
        <vt:i4>18</vt:i4>
      </vt:variant>
    </vt:vector>
  </HeadingPairs>
  <TitlesOfParts>
    <vt:vector size="21" baseType="lpstr">
      <vt:lpstr>PFS_seminar</vt:lpstr>
      <vt:lpstr>Seminar_presentation</vt:lpstr>
      <vt:lpstr>Kaava</vt:lpstr>
      <vt:lpstr>Onko aurinkokunta kvanttisysteemi?   Voiko Titius-Bode säännön johtaa luonnonilmiöstä?</vt:lpstr>
      <vt:lpstr>Aurinkokunnan rakenne</vt:lpstr>
      <vt:lpstr>Aurinkokuntaa hallitsee gravitaatio</vt:lpstr>
      <vt:lpstr>Planeettojen etäisyydet Auringosta</vt:lpstr>
      <vt:lpstr>Planeettojen etäisyys Auringosta, sääntö</vt:lpstr>
      <vt:lpstr>Mistä T-B:n  2n  voisi tulla?</vt:lpstr>
      <vt:lpstr>Mitä periodin kahdentuminen tarkoittaa?</vt:lpstr>
      <vt:lpstr>Ratanopeus ja etäisyys keskuksesta</vt:lpstr>
      <vt:lpstr>Etäisyys ja ratanopeus</vt:lpstr>
      <vt:lpstr>Etäisyys ja ratanopeus lin. asteikolla</vt:lpstr>
      <vt:lpstr>Yhdeksäs planeetta?</vt:lpstr>
      <vt:lpstr>Periodin kahdentuminen 1/r-potentiaalissa</vt:lpstr>
      <vt:lpstr>Muuta Aurinkokunnasta. Eksoplaneetat</vt:lpstr>
      <vt:lpstr>Muita periodin kahdentumisen ilmentymiä</vt:lpstr>
      <vt:lpstr>Yhteenveto</vt:lpstr>
      <vt:lpstr>Loppusanat</vt:lpstr>
      <vt:lpstr>PowerPoint-esitys</vt:lpstr>
      <vt:lpstr>KIITOS!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2018-03-02T16:46:46Z</dcterms:created>
  <dcterms:modified xsi:type="dcterms:W3CDTF">2018-03-04T20:09:00Z</dcterms:modified>
</cp:coreProperties>
</file>