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7" r:id="rId2"/>
    <p:sldId id="256" r:id="rId3"/>
    <p:sldId id="268" r:id="rId4"/>
    <p:sldId id="272" r:id="rId5"/>
    <p:sldId id="273" r:id="rId6"/>
    <p:sldId id="289" r:id="rId7"/>
    <p:sldId id="276" r:id="rId8"/>
    <p:sldId id="277" r:id="rId9"/>
    <p:sldId id="279" r:id="rId10"/>
    <p:sldId id="280" r:id="rId11"/>
    <p:sldId id="293" r:id="rId12"/>
    <p:sldId id="306" r:id="rId13"/>
    <p:sldId id="294" r:id="rId14"/>
    <p:sldId id="305" r:id="rId15"/>
    <p:sldId id="295" r:id="rId16"/>
    <p:sldId id="296" r:id="rId17"/>
    <p:sldId id="297" r:id="rId18"/>
    <p:sldId id="278" r:id="rId19"/>
    <p:sldId id="311" r:id="rId20"/>
    <p:sldId id="300" r:id="rId21"/>
    <p:sldId id="281" r:id="rId22"/>
    <p:sldId id="307" r:id="rId23"/>
    <p:sldId id="308" r:id="rId24"/>
    <p:sldId id="309" r:id="rId25"/>
    <p:sldId id="282" r:id="rId26"/>
    <p:sldId id="283" r:id="rId27"/>
    <p:sldId id="284" r:id="rId28"/>
    <p:sldId id="285" r:id="rId29"/>
    <p:sldId id="286" r:id="rId30"/>
    <p:sldId id="310" r:id="rId31"/>
    <p:sldId id="287" r:id="rId32"/>
    <p:sldId id="274" r:id="rId33"/>
    <p:sldId id="267" r:id="rId34"/>
    <p:sldId id="271" r:id="rId35"/>
    <p:sldId id="266" r:id="rId36"/>
    <p:sldId id="270" r:id="rId37"/>
    <p:sldId id="265" r:id="rId38"/>
    <p:sldId id="301" r:id="rId39"/>
    <p:sldId id="304" r:id="rId40"/>
    <p:sldId id="303" r:id="rId41"/>
    <p:sldId id="302" r:id="rId42"/>
  </p:sldIdLst>
  <p:sldSz cx="9144000" cy="6858000" type="screen4x3"/>
  <p:notesSz cx="6858000" cy="9144000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34BECB"/>
    <a:srgbClr val="FEC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0"/>
  </p:normalViewPr>
  <p:slideViewPr>
    <p:cSldViewPr snapToGrid="0" snapToObjects="1" showGuides="1">
      <p:cViewPr varScale="1">
        <p:scale>
          <a:sx n="80" d="100"/>
          <a:sy n="80" d="100"/>
        </p:scale>
        <p:origin x="2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FE620DA-0856-7B41-A4CE-F40BD5018EF8}" type="datetime1">
              <a:rPr lang="fi-FI"/>
              <a:pPr>
                <a:defRPr/>
              </a:pPr>
              <a:t>6.3.2018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2C9762E-996E-FD41-8C9E-08440095230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93580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2BB90D1-5639-6341-AA3F-002282D1B161}" type="datetime1">
              <a:rPr lang="fi-FI"/>
              <a:pPr>
                <a:defRPr/>
              </a:pPr>
              <a:t>6.3.2018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21D08D-FAD2-4241-9835-029CBF29ABD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9363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21D08D-FAD2-4241-9835-029CBF29ABD3}" type="slidenum">
              <a:rPr lang="fi-FI" smtClean="0"/>
              <a:pPr>
                <a:defRPr/>
              </a:pPr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221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96875"/>
          </a:xfrm>
          <a:prstGeom prst="rect">
            <a:avLst/>
          </a:prstGeom>
          <a:solidFill>
            <a:srgbClr val="FEC8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500"/>
            <a:ext cx="82391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Yliopiston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almanakkatoimisto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Universitetets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almanacksbyrå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Helsinki University Almanac Office</a:t>
            </a:r>
            <a:endParaRPr lang="fi-FI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489" y="1700772"/>
            <a:ext cx="8285718" cy="1926671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rgbClr val="FEC85A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489" y="3627443"/>
            <a:ext cx="8285718" cy="726495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rgbClr val="34BEC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fi-FI" dirty="0"/>
          </a:p>
        </p:txBody>
      </p:sp>
      <p:sp>
        <p:nvSpPr>
          <p:cNvPr id="6" name="Date Placeholder 5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7" name="Slide Number Placeholder 5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EF145-2A0C-8646-89ED-908C4E7659B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8" name="Footer Placeholder 5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Asko Palviainen almanakka.helsinki.fi</a:t>
            </a:r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96875"/>
          </a:xfrm>
          <a:prstGeom prst="rect">
            <a:avLst/>
          </a:prstGeom>
          <a:solidFill>
            <a:srgbClr val="FEC8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500"/>
            <a:ext cx="82391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Yliopiston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almanakkatoimisto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Universitetets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almanacksbyrå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Helsinki University Almanac Office</a:t>
            </a:r>
            <a:endParaRPr lang="fi-FI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308"/>
            <a:ext cx="8229600" cy="1143000"/>
          </a:xfrm>
        </p:spPr>
        <p:txBody>
          <a:bodyPr/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0816"/>
            <a:ext cx="8229600" cy="3620871"/>
          </a:xfrm>
        </p:spPr>
        <p:txBody>
          <a:bodyPr/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Asko Palviainen almanakka.helsinki.fi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01B12-5663-CA4C-A132-A6E3EA42481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96875"/>
          </a:xfrm>
          <a:prstGeom prst="rect">
            <a:avLst/>
          </a:prstGeom>
          <a:solidFill>
            <a:srgbClr val="FEC8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500"/>
            <a:ext cx="82391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Yliopiston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almanakkatoimisto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Universitetets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almanacksbyrå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Helsinki University Almanac Office</a:t>
            </a:r>
            <a:endParaRPr lang="fi-FI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Asko Palviainen almanakka.helsinki.fi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69EF9-738B-4043-80F9-BA204C3FDC7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396875"/>
          </a:xfrm>
          <a:prstGeom prst="rect">
            <a:avLst/>
          </a:prstGeom>
          <a:solidFill>
            <a:srgbClr val="FEC8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63500"/>
            <a:ext cx="82391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Yliopiston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almanakkatoimisto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Universitetets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almanacksbyrå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Helsinki University Almanac Office</a:t>
            </a:r>
            <a:endParaRPr lang="fi-FI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7768"/>
            <a:ext cx="8229600" cy="1022165"/>
          </a:xfrm>
        </p:spPr>
        <p:txBody>
          <a:bodyPr/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385"/>
            <a:ext cx="4038600" cy="40346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385"/>
            <a:ext cx="4038600" cy="40346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Asko Palviainen almanakka.helsinki.fi</a:t>
            </a:r>
            <a:endParaRPr lang="fi-FI"/>
          </a:p>
        </p:txBody>
      </p:sp>
      <p:sp>
        <p:nvSpPr>
          <p:cNvPr id="8" name="Date Placeholder 10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B1884-ACF6-C94A-934E-0D8DC0FD5F2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396875"/>
          </a:xfrm>
          <a:prstGeom prst="rect">
            <a:avLst/>
          </a:prstGeom>
          <a:solidFill>
            <a:srgbClr val="FEC8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3500"/>
            <a:ext cx="82391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Yliopiston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almanakkatoimisto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Universitetets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almanacksbyrå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Helsinki University Almanac Office</a:t>
            </a:r>
            <a:endParaRPr lang="fi-FI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846"/>
            <a:ext cx="8229600" cy="1143000"/>
          </a:xfrm>
        </p:spPr>
        <p:txBody>
          <a:bodyPr/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Asko Palviainen almanakka.helsinki.fi</a:t>
            </a:r>
            <a:endParaRPr lang="fi-FI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D423C-0E87-CC4C-ABFD-D9EC8D9D70F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396875"/>
          </a:xfrm>
          <a:prstGeom prst="rect">
            <a:avLst/>
          </a:prstGeom>
          <a:solidFill>
            <a:srgbClr val="FEC8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3" name="TextBox 2"/>
          <p:cNvSpPr txBox="1"/>
          <p:nvPr userDrawn="1"/>
        </p:nvSpPr>
        <p:spPr>
          <a:xfrm>
            <a:off x="457200" y="63500"/>
            <a:ext cx="82391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Yliopiston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almanakkatoimisto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Universitetets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almanacksbyrå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Helsinki University Almanac Office</a:t>
            </a:r>
            <a:endParaRPr lang="fi-FI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Asko Palviainen almanakka.helsinki.fi</a:t>
            </a:r>
            <a:endParaRPr lang="fi-FI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EFFA6-B79C-8C4E-8B4F-0733115381C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396875"/>
          </a:xfrm>
          <a:prstGeom prst="rect">
            <a:avLst/>
          </a:prstGeom>
          <a:solidFill>
            <a:srgbClr val="FEC8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63500"/>
            <a:ext cx="82391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Yliopiston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almanakkatoimisto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Universitetets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almanacksbyrå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Helsinki University Almanac Office</a:t>
            </a:r>
            <a:endParaRPr lang="fi-FI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5922"/>
            <a:ext cx="3008313" cy="8391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95923"/>
            <a:ext cx="5111750" cy="5226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63077"/>
            <a:ext cx="3008313" cy="42593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Asko Palviainen almanakka.helsinki.fi</a:t>
            </a:r>
            <a:endParaRPr lang="fi-FI"/>
          </a:p>
        </p:txBody>
      </p:sp>
      <p:sp>
        <p:nvSpPr>
          <p:cNvPr id="8" name="Date Placeholder 1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F3A7C-739D-6A49-91D3-F81801D587EA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396875"/>
          </a:xfrm>
          <a:prstGeom prst="rect">
            <a:avLst/>
          </a:prstGeom>
          <a:solidFill>
            <a:srgbClr val="FEC8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63500"/>
            <a:ext cx="82391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Yliopiston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almanakkatoimisto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Universitetets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almanacksbyrå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Helsinki University Almanac Office</a:t>
            </a:r>
            <a:endParaRPr lang="fi-FI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Click icon to add picture</a:t>
            </a:r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64907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623D3-FA8F-084A-9477-F520B7B6904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Asko Palviainen almanakka.helsinki.fi</a:t>
            </a:r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96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51050"/>
            <a:ext cx="8229600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pic>
        <p:nvPicPr>
          <p:cNvPr id="1028" name="Picture 12" descr="almanakkatsto_logo_rgb.ai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" y="6103938"/>
            <a:ext cx="2152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 userDrawn="1"/>
        </p:nvCxnSpPr>
        <p:spPr>
          <a:xfrm>
            <a:off x="447675" y="5905500"/>
            <a:ext cx="8239125" cy="1588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0" name="Picture 16" descr="HY__LA01_Flame_____B3___RGB.jp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3197225" y="6040438"/>
            <a:ext cx="698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7" descr="HY__LC05_txt__L_3L_B3___RGB.jp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819525" y="6138863"/>
            <a:ext cx="1358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5578475" y="6103938"/>
            <a:ext cx="1933575" cy="5937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Asko Palviainen almanakka.helsinki.fi</a:t>
            </a:r>
            <a:endParaRPr lang="fi-FI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2"/>
          </p:nvPr>
        </p:nvSpPr>
        <p:spPr>
          <a:xfrm>
            <a:off x="7913688" y="6103938"/>
            <a:ext cx="773112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13688" y="6272213"/>
            <a:ext cx="773112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D8713D2-77CF-554D-BE26-AAD4EBF66C6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34BECB"/>
        </a:buClr>
        <a:buSzPct val="120000"/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4BECB"/>
        </a:buClr>
        <a:buSzPct val="80000"/>
        <a:buFont typeface="Wingdings" charset="2"/>
        <a:buChar char="⇛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4BECB"/>
        </a:buClr>
        <a:buSzPct val="10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4BECB"/>
        </a:buClr>
        <a:buSzPct val="80000"/>
        <a:buFont typeface="Lucida Grande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4BECB"/>
        </a:buClr>
        <a:buSzPct val="9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qQ1xKsNIQ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ctrTitle"/>
          </p:nvPr>
        </p:nvSpPr>
        <p:spPr>
          <a:xfrm>
            <a:off x="411163" y="1700213"/>
            <a:ext cx="8285162" cy="2008758"/>
          </a:xfrm>
        </p:spPr>
        <p:txBody>
          <a:bodyPr/>
          <a:lstStyle/>
          <a:p>
            <a:r>
              <a:rPr lang="fi-FI" dirty="0" smtClean="0"/>
              <a:t>Aurinkokunta vs. </a:t>
            </a:r>
            <a:r>
              <a:rPr lang="fi-FI" dirty="0" err="1" smtClean="0"/>
              <a:t>eksoplaneetat</a:t>
            </a:r>
            <a:endParaRPr lang="fi-FI" dirty="0" smtClean="0"/>
          </a:p>
        </p:txBody>
      </p:sp>
      <p:sp>
        <p:nvSpPr>
          <p:cNvPr id="12291" name="Subtitle 4"/>
          <p:cNvSpPr>
            <a:spLocks noGrp="1"/>
          </p:cNvSpPr>
          <p:nvPr>
            <p:ph type="subTitle" idx="1"/>
          </p:nvPr>
        </p:nvSpPr>
        <p:spPr>
          <a:xfrm>
            <a:off x="411163" y="3812370"/>
            <a:ext cx="8285162" cy="727075"/>
          </a:xfrm>
        </p:spPr>
        <p:txBody>
          <a:bodyPr/>
          <a:lstStyle/>
          <a:p>
            <a:r>
              <a:rPr lang="fi-FI" dirty="0" smtClean="0"/>
              <a:t>Onko aurinkokunta niin ainutlaatuinen?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Asko</a:t>
            </a:r>
            <a:r>
              <a:rPr lang="en-US" dirty="0"/>
              <a:t> </a:t>
            </a:r>
            <a:r>
              <a:rPr lang="en-US" dirty="0" err="1" smtClean="0"/>
              <a:t>Palviainen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>
          <a:xfrm>
            <a:off x="7736440" y="6103938"/>
            <a:ext cx="950360" cy="236537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046543-D30C-6741-B1E7-4434BD97C0A8}" type="slidenum">
              <a:rPr lang="fi-FI" smtClean="0"/>
              <a:pPr>
                <a:defRPr/>
              </a:pPr>
              <a:t>1</a:t>
            </a:fld>
            <a:endParaRPr lang="fi-FI" dirty="0"/>
          </a:p>
        </p:txBody>
      </p:sp>
      <p:sp>
        <p:nvSpPr>
          <p:cNvPr id="8" name="Subtitle 4"/>
          <p:cNvSpPr txBox="1">
            <a:spLocks/>
          </p:cNvSpPr>
          <p:nvPr/>
        </p:nvSpPr>
        <p:spPr bwMode="auto">
          <a:xfrm>
            <a:off x="401638" y="5513137"/>
            <a:ext cx="8285162" cy="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BECB"/>
              </a:buClr>
              <a:buSzPct val="120000"/>
              <a:buFont typeface="Arial" charset="0"/>
              <a:buNone/>
              <a:defRPr sz="2800" kern="1200" baseline="0">
                <a:solidFill>
                  <a:srgbClr val="34BECB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BECB"/>
              </a:buClr>
              <a:buSzPct val="80000"/>
              <a:buFont typeface="Wingdings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BECB"/>
              </a:buClr>
              <a:buSzPct val="105000"/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BECB"/>
              </a:buClr>
              <a:buSzPct val="80000"/>
              <a:buFont typeface="Lucida Grande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BECB"/>
              </a:buClr>
              <a:buSzPct val="90000"/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smtClean="0">
                <a:solidFill>
                  <a:schemeClr val="tx1"/>
                </a:solidFill>
              </a:rPr>
              <a:t>Luonnonfilosofian </a:t>
            </a:r>
            <a:r>
              <a:rPr lang="fi-FI" sz="2000" dirty="0" smtClean="0">
                <a:solidFill>
                  <a:schemeClr val="tx1"/>
                </a:solidFill>
              </a:rPr>
              <a:t>seuran esitelmätilaisuus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1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1143000"/>
          </a:xfrm>
        </p:spPr>
        <p:txBody>
          <a:bodyPr/>
          <a:lstStyle/>
          <a:p>
            <a:r>
              <a:rPr lang="fi-FI" dirty="0" err="1" smtClean="0"/>
              <a:t>Eksoplaneetat</a:t>
            </a:r>
            <a:r>
              <a:rPr lang="fi-FI" dirty="0" smtClean="0"/>
              <a:t> – epäsuorat havaintomenetelmät</a:t>
            </a:r>
            <a:endParaRPr lang="fi-FI" dirty="0"/>
          </a:p>
        </p:txBody>
      </p:sp>
      <p:sp>
        <p:nvSpPr>
          <p:cNvPr id="13315" name="Content Placeholder 22"/>
          <p:cNvSpPr>
            <a:spLocks noGrp="1"/>
          </p:cNvSpPr>
          <p:nvPr>
            <p:ph idx="1"/>
          </p:nvPr>
        </p:nvSpPr>
        <p:spPr>
          <a:xfrm>
            <a:off x="457200" y="2051050"/>
            <a:ext cx="8229600" cy="3621088"/>
          </a:xfrm>
        </p:spPr>
        <p:txBody>
          <a:bodyPr/>
          <a:lstStyle/>
          <a:p>
            <a:r>
              <a:rPr lang="fi-FI" dirty="0" smtClean="0"/>
              <a:t>Säteisnopeus ja ajoitus</a:t>
            </a:r>
          </a:p>
          <a:p>
            <a:r>
              <a:rPr lang="fi-FI" dirty="0" smtClean="0"/>
              <a:t>Mikrolinssi-ilmiöt</a:t>
            </a:r>
          </a:p>
          <a:p>
            <a:r>
              <a:rPr lang="fi-FI" dirty="0" err="1" smtClean="0"/>
              <a:t>Astrometria</a:t>
            </a:r>
            <a:endParaRPr lang="fi-FI" dirty="0" smtClean="0"/>
          </a:p>
          <a:p>
            <a:r>
              <a:rPr lang="fi-FI" dirty="0" smtClean="0"/>
              <a:t>TTV (engl. </a:t>
            </a:r>
            <a:r>
              <a:rPr lang="fi-FI" i="1" dirty="0" err="1" smtClean="0"/>
              <a:t>transit</a:t>
            </a:r>
            <a:r>
              <a:rPr lang="fi-FI" i="1" dirty="0" err="1"/>
              <a:t>-</a:t>
            </a:r>
            <a:r>
              <a:rPr lang="fi-FI" i="1" dirty="0" err="1" smtClean="0"/>
              <a:t>timing</a:t>
            </a:r>
            <a:r>
              <a:rPr lang="fi-FI" i="1" dirty="0" smtClean="0"/>
              <a:t> </a:t>
            </a:r>
            <a:r>
              <a:rPr lang="fi-FI" i="1" dirty="0" err="1" smtClean="0"/>
              <a:t>variation</a:t>
            </a:r>
            <a:r>
              <a:rPr lang="fi-FI" dirty="0" smtClean="0"/>
              <a:t>) -ilmiö</a:t>
            </a:r>
          </a:p>
          <a:p>
            <a:r>
              <a:rPr lang="fi-FI" dirty="0" smtClean="0"/>
              <a:t>Ylikulku</a:t>
            </a:r>
          </a:p>
          <a:p>
            <a:r>
              <a:rPr lang="fi-FI" dirty="0" smtClean="0"/>
              <a:t>Muut</a:t>
            </a:r>
            <a:endParaRPr lang="fi-FI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quarter" idx="11"/>
          </p:nvPr>
        </p:nvSpPr>
        <p:spPr>
          <a:xfrm>
            <a:off x="7512050" y="6103938"/>
            <a:ext cx="1174750" cy="236537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B332F-EC5C-544E-9D48-4C0F22B12CB4}" type="slidenum">
              <a:rPr lang="fi-FI" smtClean="0"/>
              <a:pPr>
                <a:defRPr/>
              </a:pPr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1462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Placeholder 2"/>
          <p:cNvSpPr>
            <a:spLocks noGrp="1"/>
          </p:cNvSpPr>
          <p:nvPr>
            <p:ph type="body" sz="half" idx="2"/>
          </p:nvPr>
        </p:nvSpPr>
        <p:spPr>
          <a:xfrm>
            <a:off x="1324352" y="5240880"/>
            <a:ext cx="6589336" cy="763993"/>
          </a:xfrm>
        </p:spPr>
        <p:txBody>
          <a:bodyPr/>
          <a:lstStyle/>
          <a:p>
            <a:r>
              <a:rPr lang="fi-FI" sz="2000" dirty="0" smtClean="0"/>
              <a:t>Ajoitus ja säteisnopeus: tähden liike vaikuttaa spektriviivoihin ja pulssien taajuuteen</a:t>
            </a:r>
            <a:endParaRPr lang="fi-FI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602876" y="6103938"/>
            <a:ext cx="1083924" cy="236537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C30591-24C1-F148-B0B4-F336817888C3}" type="slidenum">
              <a:rPr lang="fi-FI" smtClean="0"/>
              <a:pPr>
                <a:defRPr/>
              </a:pPr>
              <a:t>11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sp>
        <p:nvSpPr>
          <p:cNvPr id="7" name="Kuvan paikkamerkki 6"/>
          <p:cNvSpPr>
            <a:spLocks noGrp="1"/>
          </p:cNvSpPr>
          <p:nvPr>
            <p:ph type="pic" idx="1"/>
          </p:nvPr>
        </p:nvSpPr>
        <p:spPr/>
      </p:sp>
      <p:pic>
        <p:nvPicPr>
          <p:cNvPr id="8" name="Picture 5" descr="StellarWob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4352" y="373408"/>
            <a:ext cx="6589336" cy="4880614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578475" y="4873021"/>
            <a:ext cx="23352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2575" indent="-28257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ts val="3000"/>
              </a:lnSpc>
              <a:buClr>
                <a:srgbClr val="FCA311"/>
              </a:buClr>
              <a:buSzPct val="110000"/>
            </a:pPr>
            <a:r>
              <a:rPr lang="fi-FI" altLang="x-none" sz="1600" dirty="0">
                <a:solidFill>
                  <a:srgbClr val="FF0000"/>
                </a:solidFill>
              </a:rPr>
              <a:t>Kuva </a:t>
            </a:r>
            <a:r>
              <a:rPr lang="fi-FI" altLang="x-none" sz="1600" dirty="0" err="1">
                <a:solidFill>
                  <a:srgbClr val="FF0000"/>
                </a:solidFill>
              </a:rPr>
              <a:t>exoplanets.org</a:t>
            </a:r>
            <a:endParaRPr lang="fi-FI" altLang="x-non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5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1"/>
          </p:nvPr>
        </p:nvSpPr>
        <p:spPr>
          <a:xfrm>
            <a:off x="7512050" y="6103938"/>
            <a:ext cx="1174750" cy="307136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13688" y="6309893"/>
            <a:ext cx="773112" cy="244475"/>
          </a:xfrm>
        </p:spPr>
        <p:txBody>
          <a:bodyPr/>
          <a:lstStyle/>
          <a:p>
            <a:pPr>
              <a:defRPr/>
            </a:pPr>
            <a:fld id="{D64C60F7-C967-3646-9F69-D434012A0106}" type="slidenum">
              <a:rPr lang="fi-FI" smtClean="0"/>
              <a:pPr>
                <a:defRPr/>
              </a:pPr>
              <a:t>12</a:t>
            </a:fld>
            <a:endParaRPr lang="fi-FI" dirty="0"/>
          </a:p>
        </p:txBody>
      </p:sp>
      <p:pic>
        <p:nvPicPr>
          <p:cNvPr id="6" name="Picture 5" descr="78-KAY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721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2288" y="5194169"/>
            <a:ext cx="5486400" cy="576394"/>
          </a:xfrm>
        </p:spPr>
        <p:txBody>
          <a:bodyPr/>
          <a:lstStyle/>
          <a:p>
            <a:r>
              <a:rPr lang="fi-FI" dirty="0" smtClean="0"/>
              <a:t>Mikrolinssi-ilmiö: etualan kappale vahvistaa taustalla olevan tähden valoa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602876" y="6103938"/>
            <a:ext cx="1083924" cy="236537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C30591-24C1-F148-B0B4-F336817888C3}" type="slidenum">
              <a:rPr lang="fi-FI" smtClean="0"/>
              <a:pPr>
                <a:defRPr/>
              </a:pPr>
              <a:t>13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pic>
        <p:nvPicPr>
          <p:cNvPr id="2" name="Kuvan paikkamerkki 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97204" y="437752"/>
            <a:ext cx="6314846" cy="4736135"/>
          </a:xfrm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194170" y="523846"/>
            <a:ext cx="2460397" cy="79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2575" indent="-28257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ts val="3000"/>
              </a:lnSpc>
              <a:buClr>
                <a:srgbClr val="FCA311"/>
              </a:buClr>
              <a:buSzPct val="110000"/>
            </a:pPr>
            <a:r>
              <a:rPr lang="fi-FI" altLang="x-none" sz="1600" dirty="0" smtClean="0">
                <a:solidFill>
                  <a:srgbClr val="FF0000"/>
                </a:solidFill>
              </a:rPr>
              <a:t>Kuva: OGLE/</a:t>
            </a:r>
            <a:r>
              <a:rPr lang="sk-SK" altLang="x-none" sz="1600" dirty="0">
                <a:solidFill>
                  <a:srgbClr val="FF0000"/>
                </a:solidFill>
              </a:rPr>
              <a:t> </a:t>
            </a:r>
            <a:r>
              <a:rPr lang="sk-SK" altLang="x-none" sz="1600" dirty="0" err="1">
                <a:solidFill>
                  <a:srgbClr val="FF0000"/>
                </a:solidFill>
              </a:rPr>
              <a:t>Mroz</a:t>
            </a:r>
            <a:r>
              <a:rPr lang="sk-SK" altLang="x-none" sz="1600" dirty="0">
                <a:solidFill>
                  <a:srgbClr val="FF0000"/>
                </a:solidFill>
              </a:rPr>
              <a:t> et </a:t>
            </a:r>
            <a:endParaRPr lang="sk-SK" altLang="x-none" sz="1600" dirty="0" smtClean="0">
              <a:solidFill>
                <a:srgbClr val="FF0000"/>
              </a:solidFill>
            </a:endParaRPr>
          </a:p>
          <a:p>
            <a:pPr>
              <a:lnSpc>
                <a:spcPts val="3000"/>
              </a:lnSpc>
              <a:buClr>
                <a:srgbClr val="FCA311"/>
              </a:buClr>
              <a:buSzPct val="110000"/>
            </a:pPr>
            <a:r>
              <a:rPr lang="sk-SK" altLang="x-none" sz="1600" dirty="0" smtClean="0">
                <a:solidFill>
                  <a:srgbClr val="FF0000"/>
                </a:solidFill>
              </a:rPr>
              <a:t>al</a:t>
            </a:r>
            <a:r>
              <a:rPr lang="sk-SK" altLang="x-none" sz="1600" dirty="0">
                <a:solidFill>
                  <a:srgbClr val="FF0000"/>
                </a:solidFill>
              </a:rPr>
              <a:t>., arXiv:1712.01042 </a:t>
            </a:r>
            <a:endParaRPr lang="fi-FI" altLang="x-non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75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1"/>
          </p:nvPr>
        </p:nvSpPr>
        <p:spPr>
          <a:xfrm>
            <a:off x="7654247" y="6103938"/>
            <a:ext cx="1032553" cy="236537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CB0719-0BB8-9440-ADED-D97D6BB039D5}" type="slidenum">
              <a:rPr lang="fi-FI" smtClean="0"/>
              <a:pPr>
                <a:defRPr/>
              </a:pPr>
              <a:t>14</a:t>
            </a:fld>
            <a:endParaRPr lang="fi-FI" dirty="0"/>
          </a:p>
        </p:txBody>
      </p:sp>
      <p:pic>
        <p:nvPicPr>
          <p:cNvPr id="5" name="Picture 5" descr="Planet_reflex_2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9810" y="369870"/>
            <a:ext cx="5548535" cy="5548536"/>
          </a:xfrm>
          <a:prstGeom prst="rect">
            <a:avLst/>
          </a:prstGeom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028290" y="5439672"/>
            <a:ext cx="3886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2575" indent="-28257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ts val="3000"/>
              </a:lnSpc>
              <a:buClr>
                <a:srgbClr val="FCA311"/>
              </a:buClr>
              <a:buSzPct val="110000"/>
            </a:pPr>
            <a:r>
              <a:rPr lang="fi-FI" altLang="x-none" sz="1600">
                <a:solidFill>
                  <a:srgbClr val="FF0000"/>
                </a:solidFill>
              </a:rPr>
              <a:t>Animaatio lähde tuntematon</a:t>
            </a:r>
          </a:p>
        </p:txBody>
      </p:sp>
    </p:spTree>
    <p:extLst>
      <p:ext uri="{BB962C8B-B14F-4D97-AF65-F5344CB8AC3E}">
        <p14:creationId xmlns:p14="http://schemas.microsoft.com/office/powerpoint/2010/main" val="4401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2288" y="4965700"/>
            <a:ext cx="5486400" cy="804863"/>
          </a:xfrm>
        </p:spPr>
        <p:txBody>
          <a:bodyPr/>
          <a:lstStyle/>
          <a:p>
            <a:r>
              <a:rPr lang="fi-FI" dirty="0" err="1" smtClean="0"/>
              <a:t>Astrometria</a:t>
            </a:r>
            <a:r>
              <a:rPr lang="fi-FI" dirty="0" smtClean="0"/>
              <a:t>: yksinäinen tähti liikkuu suoraviivaisesti. Jos tähden liike on aaltoileva, on sillä seuralainen mukana.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602876" y="6103938"/>
            <a:ext cx="1083924" cy="236537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C30591-24C1-F148-B0B4-F336817888C3}" type="slidenum">
              <a:rPr lang="fi-FI" smtClean="0"/>
              <a:pPr>
                <a:defRPr/>
              </a:pPr>
              <a:t>15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pic>
        <p:nvPicPr>
          <p:cNvPr id="10" name="Kuvan paikkamerkki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3" b="5803"/>
          <a:stretch>
            <a:fillRect/>
          </a:stretch>
        </p:blipFill>
        <p:spPr>
          <a:xfrm>
            <a:off x="165100" y="592227"/>
            <a:ext cx="8896350" cy="4114800"/>
          </a:xfrm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414043" y="4310063"/>
            <a:ext cx="453474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2575" indent="-28257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ts val="3000"/>
              </a:lnSpc>
              <a:buClr>
                <a:srgbClr val="FCA311"/>
              </a:buClr>
              <a:buSzPct val="110000"/>
            </a:pPr>
            <a:r>
              <a:rPr lang="fi-FI" altLang="x-none" sz="1600" dirty="0" smtClean="0">
                <a:solidFill>
                  <a:srgbClr val="FF0000"/>
                </a:solidFill>
              </a:rPr>
              <a:t>Kuva: Mike </a:t>
            </a:r>
            <a:r>
              <a:rPr lang="fi-FI" altLang="x-none" sz="1600" dirty="0" err="1">
                <a:solidFill>
                  <a:srgbClr val="FF0000"/>
                </a:solidFill>
              </a:rPr>
              <a:t>Guidry</a:t>
            </a:r>
            <a:r>
              <a:rPr lang="fi-FI" altLang="x-none" sz="1600" dirty="0">
                <a:solidFill>
                  <a:srgbClr val="FF0000"/>
                </a:solidFill>
              </a:rPr>
              <a:t>, </a:t>
            </a:r>
            <a:r>
              <a:rPr lang="fi-FI" altLang="x-none" sz="1600" dirty="0" err="1">
                <a:solidFill>
                  <a:srgbClr val="FF0000"/>
                </a:solidFill>
              </a:rPr>
              <a:t>University</a:t>
            </a:r>
            <a:r>
              <a:rPr lang="fi-FI" altLang="x-none" sz="1600" dirty="0">
                <a:solidFill>
                  <a:srgbClr val="FF0000"/>
                </a:solidFill>
              </a:rPr>
              <a:t> of Tennessee</a:t>
            </a:r>
          </a:p>
        </p:txBody>
      </p:sp>
    </p:spTree>
    <p:extLst>
      <p:ext uri="{BB962C8B-B14F-4D97-AF65-F5344CB8AC3E}">
        <p14:creationId xmlns:p14="http://schemas.microsoft.com/office/powerpoint/2010/main" val="11183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2288" y="4965700"/>
            <a:ext cx="5486400" cy="804863"/>
          </a:xfrm>
        </p:spPr>
        <p:txBody>
          <a:bodyPr/>
          <a:lstStyle/>
          <a:p>
            <a:r>
              <a:rPr lang="fi-FI" dirty="0" smtClean="0"/>
              <a:t>Ylikulku: planeetta kulkee keskustähtensä edestä ja pienentää siten tähdestä tulevan valon määrää.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602876" y="6103938"/>
            <a:ext cx="1083924" cy="236537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C30591-24C1-F148-B0B4-F336817888C3}" type="slidenum">
              <a:rPr lang="fi-FI" smtClean="0"/>
              <a:pPr>
                <a:defRPr/>
              </a:pPr>
              <a:t>16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sp>
        <p:nvSpPr>
          <p:cNvPr id="7" name="Kuvan paikkamerkki 6"/>
          <p:cNvSpPr>
            <a:spLocks noGrp="1"/>
          </p:cNvSpPr>
          <p:nvPr>
            <p:ph type="pic" idx="1"/>
          </p:nvPr>
        </p:nvSpPr>
        <p:spPr/>
      </p:sp>
      <p:pic>
        <p:nvPicPr>
          <p:cNvPr id="8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531" y="412428"/>
            <a:ext cx="6260593" cy="445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34531" y="322067"/>
            <a:ext cx="19152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2575" indent="-28257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ts val="3000"/>
              </a:lnSpc>
              <a:buClr>
                <a:srgbClr val="FCA311"/>
              </a:buClr>
              <a:buSzPct val="110000"/>
            </a:pPr>
            <a:r>
              <a:rPr lang="fi-FI" altLang="x-none" sz="1600">
                <a:solidFill>
                  <a:srgbClr val="FF0000"/>
                </a:solidFill>
              </a:rPr>
              <a:t>Piirros: CNES</a:t>
            </a:r>
          </a:p>
        </p:txBody>
      </p:sp>
    </p:spTree>
    <p:extLst>
      <p:ext uri="{BB962C8B-B14F-4D97-AF65-F5344CB8AC3E}">
        <p14:creationId xmlns:p14="http://schemas.microsoft.com/office/powerpoint/2010/main" val="13619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2288" y="4965700"/>
            <a:ext cx="5486400" cy="804863"/>
          </a:xfrm>
        </p:spPr>
        <p:txBody>
          <a:bodyPr/>
          <a:lstStyle/>
          <a:p>
            <a:r>
              <a:rPr lang="fi-FI" dirty="0"/>
              <a:t>TTV: 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www.youtube.com</a:t>
            </a:r>
            <a:r>
              <a:rPr lang="fi-FI" dirty="0"/>
              <a:t>/</a:t>
            </a:r>
            <a:r>
              <a:rPr lang="fi-FI" dirty="0" err="1"/>
              <a:t>watch?v</a:t>
            </a:r>
            <a:r>
              <a:rPr lang="fi-FI" dirty="0"/>
              <a:t>=rqQ1xKsNIQE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602876" y="6103938"/>
            <a:ext cx="1083924" cy="236537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C30591-24C1-F148-B0B4-F336817888C3}" type="slidenum">
              <a:rPr lang="fi-FI" smtClean="0"/>
              <a:pPr>
                <a:defRPr/>
              </a:pPr>
              <a:t>17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sp>
        <p:nvSpPr>
          <p:cNvPr id="7" name="Kuvan paikkamerkki 6"/>
          <p:cNvSpPr>
            <a:spLocks noGrp="1"/>
          </p:cNvSpPr>
          <p:nvPr>
            <p:ph type="pic" idx="1"/>
          </p:nvPr>
        </p:nvSpPr>
        <p:spPr>
          <a:xfrm>
            <a:off x="1792288" y="631629"/>
            <a:ext cx="5486400" cy="4114800"/>
          </a:xfrm>
        </p:spPr>
      </p:sp>
    </p:spTree>
    <p:extLst>
      <p:ext uri="{BB962C8B-B14F-4D97-AF65-F5344CB8AC3E}">
        <p14:creationId xmlns:p14="http://schemas.microsoft.com/office/powerpoint/2010/main" val="194162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1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1143000"/>
          </a:xfrm>
        </p:spPr>
        <p:txBody>
          <a:bodyPr/>
          <a:lstStyle/>
          <a:p>
            <a:r>
              <a:rPr lang="fi-FI" dirty="0" smtClean="0"/>
              <a:t>TTV-menetelmä</a:t>
            </a:r>
            <a:endParaRPr lang="fi-FI" dirty="0"/>
          </a:p>
        </p:txBody>
      </p:sp>
      <p:sp>
        <p:nvSpPr>
          <p:cNvPr id="13315" name="Content Placeholder 22"/>
          <p:cNvSpPr>
            <a:spLocks noGrp="1"/>
          </p:cNvSpPr>
          <p:nvPr>
            <p:ph idx="1"/>
          </p:nvPr>
        </p:nvSpPr>
        <p:spPr>
          <a:xfrm>
            <a:off x="457200" y="1847850"/>
            <a:ext cx="8229600" cy="3898900"/>
          </a:xfrm>
        </p:spPr>
        <p:txBody>
          <a:bodyPr/>
          <a:lstStyle/>
          <a:p>
            <a:r>
              <a:rPr lang="fi-FI" dirty="0" smtClean="0"/>
              <a:t>Yksinäinen planeetta kiertää tähden ympäri säännöllisellä jaksolla</a:t>
            </a:r>
          </a:p>
          <a:p>
            <a:endParaRPr lang="fi-FI" dirty="0"/>
          </a:p>
          <a:p>
            <a:r>
              <a:rPr lang="fi-FI" dirty="0" smtClean="0"/>
              <a:t> Planeetat häiritsevät toisiaan, jolloin jakso vaihtelee</a:t>
            </a:r>
          </a:p>
          <a:p>
            <a:endParaRPr lang="fi-FI" dirty="0"/>
          </a:p>
          <a:p>
            <a:r>
              <a:rPr lang="fi-FI" dirty="0" smtClean="0">
                <a:hlinkClick r:id="rId2"/>
              </a:rPr>
              <a:t>Video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quarter" idx="11"/>
          </p:nvPr>
        </p:nvSpPr>
        <p:spPr>
          <a:xfrm>
            <a:off x="7512050" y="6103938"/>
            <a:ext cx="1174750" cy="236537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B332F-EC5C-544E-9D48-4C0F22B12CB4}" type="slidenum">
              <a:rPr lang="fi-FI" smtClean="0"/>
              <a:pPr>
                <a:defRPr/>
              </a:pPr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2688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1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1143000"/>
          </a:xfrm>
        </p:spPr>
        <p:txBody>
          <a:bodyPr/>
          <a:lstStyle/>
          <a:p>
            <a:r>
              <a:rPr lang="fi-FI" dirty="0" err="1" smtClean="0"/>
              <a:t>Eksoplaneetat</a:t>
            </a:r>
            <a:r>
              <a:rPr lang="fi-FI" dirty="0" smtClean="0"/>
              <a:t> – löytyneet</a:t>
            </a:r>
            <a:endParaRPr lang="fi-FI" dirty="0"/>
          </a:p>
        </p:txBody>
      </p:sp>
      <p:sp>
        <p:nvSpPr>
          <p:cNvPr id="13315" name="Content Placeholder 22"/>
          <p:cNvSpPr>
            <a:spLocks noGrp="1"/>
          </p:cNvSpPr>
          <p:nvPr>
            <p:ph idx="1"/>
          </p:nvPr>
        </p:nvSpPr>
        <p:spPr>
          <a:xfrm>
            <a:off x="457200" y="2051050"/>
            <a:ext cx="8229600" cy="3621088"/>
          </a:xfrm>
        </p:spPr>
        <p:txBody>
          <a:bodyPr/>
          <a:lstStyle/>
          <a:p>
            <a:r>
              <a:rPr lang="fi-FI" dirty="0" err="1" smtClean="0"/>
              <a:t>Eksoplaneettoja</a:t>
            </a:r>
            <a:r>
              <a:rPr lang="fi-FI" dirty="0" smtClean="0"/>
              <a:t> löydetty (26.2.2018; tark. 4.3.2018) </a:t>
            </a:r>
          </a:p>
          <a:p>
            <a:pPr lvl="1"/>
            <a:r>
              <a:rPr lang="fi-FI" dirty="0" smtClean="0"/>
              <a:t>3741 kappaletta</a:t>
            </a:r>
          </a:p>
          <a:p>
            <a:pPr lvl="1"/>
            <a:r>
              <a:rPr lang="fi-FI" dirty="0" smtClean="0"/>
              <a:t>2794 planeettajärjestelmää</a:t>
            </a:r>
          </a:p>
          <a:p>
            <a:pPr lvl="1"/>
            <a:r>
              <a:rPr lang="fi-FI" dirty="0" smtClean="0"/>
              <a:t>625 useamman planeetan järjestelmiä </a:t>
            </a:r>
            <a:endParaRPr lang="fi-FI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quarter" idx="11"/>
          </p:nvPr>
        </p:nvSpPr>
        <p:spPr>
          <a:xfrm>
            <a:off x="7512050" y="6103938"/>
            <a:ext cx="1174750" cy="236537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B332F-EC5C-544E-9D48-4C0F22B12CB4}" type="slidenum">
              <a:rPr lang="fi-FI" smtClean="0"/>
              <a:pPr>
                <a:defRPr/>
              </a:pPr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9464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1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1143000"/>
          </a:xfrm>
        </p:spPr>
        <p:txBody>
          <a:bodyPr/>
          <a:lstStyle/>
          <a:p>
            <a:r>
              <a:rPr lang="fi-FI" dirty="0" smtClean="0"/>
              <a:t>Aurinkokunta – sisällysluettelo</a:t>
            </a:r>
            <a:endParaRPr lang="fi-FI" dirty="0"/>
          </a:p>
        </p:txBody>
      </p:sp>
      <p:sp>
        <p:nvSpPr>
          <p:cNvPr id="13315" name="Content Placeholder 22"/>
          <p:cNvSpPr>
            <a:spLocks noGrp="1"/>
          </p:cNvSpPr>
          <p:nvPr>
            <p:ph idx="1"/>
          </p:nvPr>
        </p:nvSpPr>
        <p:spPr>
          <a:xfrm>
            <a:off x="457200" y="2051050"/>
            <a:ext cx="8229600" cy="3621088"/>
          </a:xfrm>
        </p:spPr>
        <p:txBody>
          <a:bodyPr/>
          <a:lstStyle/>
          <a:p>
            <a:r>
              <a:rPr lang="fi-FI" dirty="0" smtClean="0"/>
              <a:t> Planeettoja</a:t>
            </a:r>
          </a:p>
          <a:p>
            <a:r>
              <a:rPr lang="fi-FI" dirty="0"/>
              <a:t> </a:t>
            </a:r>
            <a:r>
              <a:rPr lang="fi-FI" dirty="0" smtClean="0"/>
              <a:t>Kääpiöplaneettoja</a:t>
            </a:r>
          </a:p>
          <a:p>
            <a:r>
              <a:rPr lang="fi-FI" dirty="0"/>
              <a:t> </a:t>
            </a:r>
            <a:r>
              <a:rPr lang="fi-FI" dirty="0" smtClean="0"/>
              <a:t>Asteroideja</a:t>
            </a:r>
          </a:p>
          <a:p>
            <a:r>
              <a:rPr lang="fi-FI" dirty="0"/>
              <a:t> </a:t>
            </a:r>
            <a:r>
              <a:rPr lang="fi-FI" dirty="0" smtClean="0"/>
              <a:t>Komeettoja eli pyrstötähtiä</a:t>
            </a:r>
          </a:p>
          <a:p>
            <a:r>
              <a:rPr lang="fi-FI" dirty="0"/>
              <a:t> </a:t>
            </a:r>
            <a:r>
              <a:rPr lang="fi-FI" dirty="0" smtClean="0"/>
              <a:t>Meteoroideja</a:t>
            </a:r>
          </a:p>
          <a:p>
            <a:r>
              <a:rPr lang="fi-FI" dirty="0"/>
              <a:t> </a:t>
            </a:r>
            <a:r>
              <a:rPr lang="fi-FI" dirty="0" smtClean="0"/>
              <a:t>Muuta (pölyä, kaasua yms.)</a:t>
            </a:r>
            <a:endParaRPr lang="fi-FI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quarter" idx="11"/>
          </p:nvPr>
        </p:nvSpPr>
        <p:spPr>
          <a:xfrm>
            <a:off x="7512050" y="6103938"/>
            <a:ext cx="1174750" cy="236537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B332F-EC5C-544E-9D48-4C0F22B12CB4}" type="slidenum">
              <a:rPr lang="fi-FI" smtClean="0"/>
              <a:pPr>
                <a:defRPr/>
              </a:pPr>
              <a:t>2</a:t>
            </a:fld>
            <a:endParaRPr lang="fi-FI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557213"/>
            <a:ext cx="8229600" cy="1143000"/>
          </a:xfrm>
        </p:spPr>
        <p:txBody>
          <a:bodyPr/>
          <a:lstStyle/>
          <a:p>
            <a:r>
              <a:rPr lang="fi-FI" dirty="0" smtClean="0"/>
              <a:t>Löydetyt </a:t>
            </a:r>
            <a:r>
              <a:rPr lang="fi-FI" dirty="0" err="1" smtClean="0"/>
              <a:t>eksoplaneetat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1"/>
          </p:nvPr>
        </p:nvSpPr>
        <p:spPr>
          <a:xfrm>
            <a:off x="7512050" y="6103938"/>
            <a:ext cx="1174750" cy="307136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13688" y="6309893"/>
            <a:ext cx="773112" cy="244475"/>
          </a:xfrm>
        </p:spPr>
        <p:txBody>
          <a:bodyPr/>
          <a:lstStyle/>
          <a:p>
            <a:pPr>
              <a:defRPr/>
            </a:pPr>
            <a:fld id="{D64C60F7-C967-3646-9F69-D434012A0106}" type="slidenum">
              <a:rPr lang="fi-FI" smtClean="0"/>
              <a:pPr>
                <a:defRPr/>
              </a:pPr>
              <a:t>20</a:t>
            </a:fld>
            <a:endParaRPr lang="fi-FI" dirty="0"/>
          </a:p>
        </p:txBody>
      </p:sp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738987"/>
              </p:ext>
            </p:extLst>
          </p:nvPr>
        </p:nvGraphicFramePr>
        <p:xfrm>
          <a:off x="457198" y="1840056"/>
          <a:ext cx="8158900" cy="4120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725"/>
                <a:gridCol w="2039725"/>
                <a:gridCol w="2039725"/>
                <a:gridCol w="2039725"/>
              </a:tblGrid>
              <a:tr h="457843">
                <a:tc>
                  <a:txBody>
                    <a:bodyPr/>
                    <a:lstStyle/>
                    <a:p>
                      <a:r>
                        <a:rPr lang="fi-FI" dirty="0" smtClean="0"/>
                        <a:t>Menetelmä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Planeetat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Plan.järjestelmät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Usean </a:t>
                      </a:r>
                      <a:r>
                        <a:rPr lang="fi-FI" dirty="0" err="1" smtClean="0"/>
                        <a:t>plan.järj</a:t>
                      </a:r>
                      <a:r>
                        <a:rPr lang="fi-FI" dirty="0" smtClean="0"/>
                        <a:t>.</a:t>
                      </a:r>
                      <a:endParaRPr lang="fi-FI" dirty="0"/>
                    </a:p>
                  </a:txBody>
                  <a:tcPr/>
                </a:tc>
              </a:tr>
              <a:tr h="457843">
                <a:tc>
                  <a:txBody>
                    <a:bodyPr/>
                    <a:lstStyle/>
                    <a:p>
                      <a:r>
                        <a:rPr lang="fi-FI" dirty="0" smtClean="0"/>
                        <a:t>Valokuvaus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90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83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5</a:t>
                      </a:r>
                      <a:endParaRPr lang="fi-FI" dirty="0"/>
                    </a:p>
                  </a:txBody>
                  <a:tcPr/>
                </a:tc>
              </a:tr>
              <a:tr h="457843">
                <a:tc>
                  <a:txBody>
                    <a:bodyPr/>
                    <a:lstStyle/>
                    <a:p>
                      <a:r>
                        <a:rPr lang="fi-FI" dirty="0" smtClean="0"/>
                        <a:t>Säteisnopeus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746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553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134</a:t>
                      </a:r>
                      <a:endParaRPr lang="fi-FI" dirty="0"/>
                    </a:p>
                  </a:txBody>
                  <a:tcPr/>
                </a:tc>
              </a:tr>
              <a:tr h="457843">
                <a:tc>
                  <a:txBody>
                    <a:bodyPr/>
                    <a:lstStyle/>
                    <a:p>
                      <a:r>
                        <a:rPr lang="fi-FI" dirty="0" smtClean="0"/>
                        <a:t>Mikrolinssi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67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65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2</a:t>
                      </a:r>
                      <a:endParaRPr lang="fi-FI" dirty="0"/>
                    </a:p>
                  </a:txBody>
                  <a:tcPr/>
                </a:tc>
              </a:tr>
              <a:tr h="457843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Astrometria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11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0</a:t>
                      </a:r>
                      <a:endParaRPr lang="fi-FI" dirty="0"/>
                    </a:p>
                  </a:txBody>
                  <a:tcPr/>
                </a:tc>
              </a:tr>
              <a:tr h="457843">
                <a:tc>
                  <a:txBody>
                    <a:bodyPr/>
                    <a:lstStyle/>
                    <a:p>
                      <a:r>
                        <a:rPr lang="fi-FI" dirty="0" smtClean="0"/>
                        <a:t>Pulsarit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29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23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5</a:t>
                      </a:r>
                      <a:endParaRPr lang="fi-FI" dirty="0"/>
                    </a:p>
                  </a:txBody>
                  <a:tcPr/>
                </a:tc>
              </a:tr>
              <a:tr h="457843">
                <a:tc>
                  <a:txBody>
                    <a:bodyPr/>
                    <a:lstStyle/>
                    <a:p>
                      <a:r>
                        <a:rPr lang="fi-FI" dirty="0" smtClean="0"/>
                        <a:t>TTV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7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6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</a:t>
                      </a:r>
                      <a:endParaRPr lang="fi-FI" dirty="0"/>
                    </a:p>
                  </a:txBody>
                  <a:tcPr/>
                </a:tc>
              </a:tr>
              <a:tr h="457843">
                <a:tc>
                  <a:txBody>
                    <a:bodyPr/>
                    <a:lstStyle/>
                    <a:p>
                      <a:r>
                        <a:rPr lang="fi-FI" dirty="0" smtClean="0"/>
                        <a:t>Ylikulku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2789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2082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461</a:t>
                      </a:r>
                      <a:endParaRPr lang="fi-FI" dirty="0"/>
                    </a:p>
                  </a:txBody>
                  <a:tcPr/>
                </a:tc>
              </a:tr>
              <a:tr h="457843">
                <a:tc>
                  <a:txBody>
                    <a:bodyPr/>
                    <a:lstStyle/>
                    <a:p>
                      <a:r>
                        <a:rPr lang="fi-FI" dirty="0" smtClean="0"/>
                        <a:t>Muut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14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</a:t>
                      </a:r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56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1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1143000"/>
          </a:xfrm>
        </p:spPr>
        <p:txBody>
          <a:bodyPr/>
          <a:lstStyle/>
          <a:p>
            <a:r>
              <a:rPr lang="fi-FI" dirty="0" smtClean="0"/>
              <a:t>Löytyneistä </a:t>
            </a:r>
            <a:r>
              <a:rPr lang="fi-FI" dirty="0" err="1" smtClean="0"/>
              <a:t>eksoplaneetoista</a:t>
            </a:r>
            <a:r>
              <a:rPr lang="fi-FI" dirty="0" smtClean="0"/>
              <a:t> I</a:t>
            </a:r>
            <a:endParaRPr lang="fi-FI" dirty="0"/>
          </a:p>
        </p:txBody>
      </p:sp>
      <p:sp>
        <p:nvSpPr>
          <p:cNvPr id="13315" name="Content Placeholder 22"/>
          <p:cNvSpPr>
            <a:spLocks noGrp="1"/>
          </p:cNvSpPr>
          <p:nvPr>
            <p:ph idx="1"/>
          </p:nvPr>
        </p:nvSpPr>
        <p:spPr>
          <a:xfrm>
            <a:off x="457200" y="2051050"/>
            <a:ext cx="8229600" cy="3621088"/>
          </a:xfrm>
        </p:spPr>
        <p:txBody>
          <a:bodyPr/>
          <a:lstStyle/>
          <a:p>
            <a:r>
              <a:rPr lang="fi-FI" dirty="0" smtClean="0"/>
              <a:t> Eniten planeettoja</a:t>
            </a:r>
          </a:p>
          <a:p>
            <a:pPr lvl="1"/>
            <a:r>
              <a:rPr lang="fi-FI" dirty="0" smtClean="0"/>
              <a:t> HD 10180: 7 varmistettua + 2 epävarmaa</a:t>
            </a:r>
          </a:p>
          <a:p>
            <a:pPr lvl="1"/>
            <a:r>
              <a:rPr lang="fi-FI" dirty="0" smtClean="0"/>
              <a:t> Kepler-90: 8 varmistettua </a:t>
            </a:r>
          </a:p>
          <a:p>
            <a:endParaRPr lang="fi-FI" dirty="0" smtClean="0"/>
          </a:p>
          <a:p>
            <a:r>
              <a:rPr lang="fi-FI" dirty="0"/>
              <a:t> </a:t>
            </a:r>
            <a:r>
              <a:rPr lang="fi-FI" dirty="0" smtClean="0"/>
              <a:t>Eniten elinkelpoisia planeettoja</a:t>
            </a:r>
          </a:p>
          <a:p>
            <a:pPr lvl="1"/>
            <a:r>
              <a:rPr lang="fi-FI" dirty="0" smtClean="0"/>
              <a:t> Trappist-1: 3 planeettaa</a:t>
            </a:r>
            <a:endParaRPr lang="fi-FI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quarter" idx="11"/>
          </p:nvPr>
        </p:nvSpPr>
        <p:spPr>
          <a:xfrm>
            <a:off x="7512050" y="6103938"/>
            <a:ext cx="1174750" cy="236537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B332F-EC5C-544E-9D48-4C0F22B12CB4}" type="slidenum">
              <a:rPr lang="fi-FI" smtClean="0"/>
              <a:pPr>
                <a:defRPr/>
              </a:pPr>
              <a:t>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668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1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1143000"/>
          </a:xfrm>
        </p:spPr>
        <p:txBody>
          <a:bodyPr/>
          <a:lstStyle/>
          <a:p>
            <a:r>
              <a:rPr lang="fi-FI" dirty="0" smtClean="0"/>
              <a:t>Löytyneistä </a:t>
            </a:r>
            <a:r>
              <a:rPr lang="fi-FI" dirty="0" err="1" smtClean="0"/>
              <a:t>eksoplaneetoista</a:t>
            </a:r>
            <a:r>
              <a:rPr lang="fi-FI" dirty="0" smtClean="0"/>
              <a:t> II</a:t>
            </a:r>
            <a:endParaRPr lang="fi-FI" dirty="0"/>
          </a:p>
        </p:txBody>
      </p:sp>
      <p:sp>
        <p:nvSpPr>
          <p:cNvPr id="13315" name="Content Placeholder 22"/>
          <p:cNvSpPr>
            <a:spLocks noGrp="1"/>
          </p:cNvSpPr>
          <p:nvPr>
            <p:ph idx="1"/>
          </p:nvPr>
        </p:nvSpPr>
        <p:spPr>
          <a:xfrm>
            <a:off x="457200" y="2051050"/>
            <a:ext cx="8229600" cy="3621088"/>
          </a:xfrm>
        </p:spPr>
        <p:txBody>
          <a:bodyPr/>
          <a:lstStyle/>
          <a:p>
            <a:r>
              <a:rPr lang="fi-FI" dirty="0" smtClean="0"/>
              <a:t> Etäisyys:</a:t>
            </a:r>
          </a:p>
          <a:p>
            <a:pPr lvl="1"/>
            <a:r>
              <a:rPr lang="fi-FI" dirty="0" smtClean="0"/>
              <a:t> Lähin: </a:t>
            </a:r>
            <a:r>
              <a:rPr lang="fi-FI" dirty="0" err="1" smtClean="0"/>
              <a:t>Proxima</a:t>
            </a:r>
            <a:r>
              <a:rPr lang="fi-FI" dirty="0" smtClean="0"/>
              <a:t> b (Kentauri): 4,2 valovuotta</a:t>
            </a:r>
          </a:p>
          <a:p>
            <a:pPr lvl="1"/>
            <a:r>
              <a:rPr lang="fi-FI" dirty="0"/>
              <a:t> </a:t>
            </a:r>
            <a:r>
              <a:rPr lang="fi-FI" dirty="0" smtClean="0"/>
              <a:t>Kaukaisimmat</a:t>
            </a:r>
          </a:p>
          <a:p>
            <a:pPr lvl="2"/>
            <a:r>
              <a:rPr lang="fi-FI" dirty="0" smtClean="0"/>
              <a:t> Linnunrata: 27 710 valovuotta</a:t>
            </a:r>
          </a:p>
          <a:p>
            <a:pPr lvl="2"/>
            <a:r>
              <a:rPr lang="fi-FI" dirty="0"/>
              <a:t> </a:t>
            </a:r>
            <a:r>
              <a:rPr lang="fi-FI" dirty="0" err="1" smtClean="0"/>
              <a:t>Andromedan</a:t>
            </a:r>
            <a:r>
              <a:rPr lang="fi-FI" dirty="0" smtClean="0"/>
              <a:t> galaksi: 2,5 miljoonaa valovuotta</a:t>
            </a:r>
          </a:p>
          <a:p>
            <a:pPr lvl="2"/>
            <a:r>
              <a:rPr lang="fi-FI" dirty="0"/>
              <a:t> </a:t>
            </a:r>
            <a:r>
              <a:rPr lang="fi-FI" dirty="0" smtClean="0"/>
              <a:t>Maailmankaikkeus: RX J1131-1231: 3,8 miljardia valovuotta</a:t>
            </a:r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quarter" idx="11"/>
          </p:nvPr>
        </p:nvSpPr>
        <p:spPr>
          <a:xfrm>
            <a:off x="7512050" y="6103938"/>
            <a:ext cx="1174750" cy="236537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B332F-EC5C-544E-9D48-4C0F22B12CB4}" type="slidenum">
              <a:rPr lang="fi-FI" smtClean="0"/>
              <a:pPr>
                <a:defRPr/>
              </a:pPr>
              <a:t>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8913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1"/>
          </p:nvPr>
        </p:nvSpPr>
        <p:spPr>
          <a:xfrm>
            <a:off x="7512050" y="6103938"/>
            <a:ext cx="1174750" cy="307136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13688" y="6309893"/>
            <a:ext cx="773112" cy="244475"/>
          </a:xfrm>
        </p:spPr>
        <p:txBody>
          <a:bodyPr/>
          <a:lstStyle/>
          <a:p>
            <a:pPr>
              <a:defRPr/>
            </a:pPr>
            <a:fld id="{D64C60F7-C967-3646-9F69-D434012A0106}" type="slidenum">
              <a:rPr lang="fi-FI" smtClean="0"/>
              <a:pPr>
                <a:defRPr/>
              </a:pPr>
              <a:t>23</a:t>
            </a:fld>
            <a:endParaRPr lang="fi-FI" dirty="0"/>
          </a:p>
        </p:txBody>
      </p:sp>
      <p:pic>
        <p:nvPicPr>
          <p:cNvPr id="6" name="Sisällön paikkamerkki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09" y="-504939"/>
            <a:ext cx="10011266" cy="7971935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29936" y="6363868"/>
            <a:ext cx="93325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2575" indent="-28257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ts val="3000"/>
              </a:lnSpc>
              <a:buClr>
                <a:srgbClr val="FCA311"/>
              </a:buClr>
              <a:buSzPct val="110000"/>
            </a:pPr>
            <a:r>
              <a:rPr lang="fi-FI" altLang="x-none" sz="1600" dirty="0" smtClean="0">
                <a:solidFill>
                  <a:srgbClr val="FF0000"/>
                </a:solidFill>
              </a:rPr>
              <a:t>Kuva: </a:t>
            </a:r>
            <a:r>
              <a:rPr lang="fi-FI" sz="1600" b="0" dirty="0" smtClean="0">
                <a:solidFill>
                  <a:srgbClr val="FF0000"/>
                </a:solidFill>
              </a:rPr>
              <a:t>röntgen: NASA/CXC/</a:t>
            </a:r>
            <a:r>
              <a:rPr lang="fi-FI" sz="1600" b="0" dirty="0" err="1" smtClean="0">
                <a:solidFill>
                  <a:srgbClr val="FF0000"/>
                </a:solidFill>
              </a:rPr>
              <a:t>Univ</a:t>
            </a:r>
            <a:r>
              <a:rPr lang="fi-FI" sz="1600" b="0" dirty="0" smtClean="0">
                <a:solidFill>
                  <a:srgbClr val="FF0000"/>
                </a:solidFill>
              </a:rPr>
              <a:t> </a:t>
            </a:r>
            <a:r>
              <a:rPr lang="fi-FI" sz="1600" b="0" dirty="0">
                <a:solidFill>
                  <a:srgbClr val="FF0000"/>
                </a:solidFill>
              </a:rPr>
              <a:t>of Michigan/</a:t>
            </a:r>
            <a:r>
              <a:rPr lang="fi-FI" sz="1600" b="0" dirty="0" err="1">
                <a:solidFill>
                  <a:srgbClr val="FF0000"/>
                </a:solidFill>
              </a:rPr>
              <a:t>R.C.Reis</a:t>
            </a:r>
            <a:r>
              <a:rPr lang="fi-FI" sz="1600" b="0" dirty="0">
                <a:solidFill>
                  <a:srgbClr val="FF0000"/>
                </a:solidFill>
              </a:rPr>
              <a:t> et </a:t>
            </a:r>
            <a:r>
              <a:rPr lang="fi-FI" sz="1600" b="0" dirty="0" err="1">
                <a:solidFill>
                  <a:srgbClr val="FF0000"/>
                </a:solidFill>
              </a:rPr>
              <a:t>al</a:t>
            </a:r>
            <a:r>
              <a:rPr lang="fi-FI" sz="1600" b="0" dirty="0">
                <a:solidFill>
                  <a:srgbClr val="FF0000"/>
                </a:solidFill>
              </a:rPr>
              <a:t>; </a:t>
            </a:r>
            <a:r>
              <a:rPr lang="fi-FI" sz="1600" b="0" dirty="0" smtClean="0">
                <a:solidFill>
                  <a:srgbClr val="FF0000"/>
                </a:solidFill>
              </a:rPr>
              <a:t>optinen: </a:t>
            </a:r>
            <a:r>
              <a:rPr lang="fi-FI" sz="1600" b="0" dirty="0">
                <a:solidFill>
                  <a:srgbClr val="FF0000"/>
                </a:solidFill>
              </a:rPr>
              <a:t>NASA/</a:t>
            </a:r>
            <a:r>
              <a:rPr lang="fi-FI" sz="1600" b="0" dirty="0" err="1">
                <a:solidFill>
                  <a:srgbClr val="FF0000"/>
                </a:solidFill>
              </a:rPr>
              <a:t>STScI</a:t>
            </a:r>
            <a:endParaRPr lang="fi-FI" altLang="x-non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1"/>
          </p:nvPr>
        </p:nvSpPr>
        <p:spPr>
          <a:xfrm>
            <a:off x="7512050" y="6103938"/>
            <a:ext cx="1174750" cy="307136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13688" y="6309893"/>
            <a:ext cx="773112" cy="244475"/>
          </a:xfrm>
        </p:spPr>
        <p:txBody>
          <a:bodyPr/>
          <a:lstStyle/>
          <a:p>
            <a:pPr>
              <a:defRPr/>
            </a:pPr>
            <a:fld id="{D64C60F7-C967-3646-9F69-D434012A0106}" type="slidenum">
              <a:rPr lang="fi-FI" smtClean="0"/>
              <a:pPr>
                <a:defRPr/>
              </a:pPr>
              <a:t>24</a:t>
            </a:fld>
            <a:endParaRPr lang="fi-FI" dirty="0"/>
          </a:p>
        </p:txBody>
      </p:sp>
      <p:pic>
        <p:nvPicPr>
          <p:cNvPr id="8" name="Sisällön paikkamerkki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546" y="-443060"/>
            <a:ext cx="9300546" cy="7552045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9936" y="6363868"/>
            <a:ext cx="93325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2575" indent="-28257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ts val="3000"/>
              </a:lnSpc>
              <a:buClr>
                <a:srgbClr val="FCA311"/>
              </a:buClr>
              <a:buSzPct val="110000"/>
            </a:pPr>
            <a:r>
              <a:rPr lang="fi-FI" altLang="x-none" sz="1600" dirty="0" smtClean="0">
                <a:solidFill>
                  <a:srgbClr val="FF0000"/>
                </a:solidFill>
              </a:rPr>
              <a:t>Kuva: </a:t>
            </a:r>
            <a:r>
              <a:rPr lang="fi-FI" sz="1600" b="0" dirty="0">
                <a:solidFill>
                  <a:srgbClr val="FF0000"/>
                </a:solidFill>
              </a:rPr>
              <a:t>NASA, </a:t>
            </a:r>
            <a:r>
              <a:rPr lang="fi-FI" sz="1600" b="0" dirty="0" smtClean="0">
                <a:solidFill>
                  <a:srgbClr val="FF0000"/>
                </a:solidFill>
              </a:rPr>
              <a:t>ESA ja  </a:t>
            </a:r>
            <a:r>
              <a:rPr lang="fi-FI" sz="1600" b="0" dirty="0">
                <a:solidFill>
                  <a:srgbClr val="FF0000"/>
                </a:solidFill>
              </a:rPr>
              <a:t>P. </a:t>
            </a:r>
            <a:r>
              <a:rPr lang="fi-FI" sz="1600" b="0" dirty="0" err="1">
                <a:solidFill>
                  <a:srgbClr val="FF0000"/>
                </a:solidFill>
              </a:rPr>
              <a:t>Kalas</a:t>
            </a:r>
            <a:r>
              <a:rPr lang="fi-FI" sz="1600" b="0" dirty="0">
                <a:solidFill>
                  <a:srgbClr val="FF0000"/>
                </a:solidFill>
              </a:rPr>
              <a:t> (</a:t>
            </a:r>
            <a:r>
              <a:rPr lang="fi-FI" sz="1600" b="0" dirty="0" err="1">
                <a:solidFill>
                  <a:srgbClr val="FF0000"/>
                </a:solidFill>
              </a:rPr>
              <a:t>University</a:t>
            </a:r>
            <a:r>
              <a:rPr lang="fi-FI" sz="1600" b="0" dirty="0">
                <a:solidFill>
                  <a:srgbClr val="FF0000"/>
                </a:solidFill>
              </a:rPr>
              <a:t> of </a:t>
            </a:r>
            <a:r>
              <a:rPr lang="fi-FI" sz="1600" b="0" dirty="0" err="1">
                <a:solidFill>
                  <a:srgbClr val="FF0000"/>
                </a:solidFill>
              </a:rPr>
              <a:t>California</a:t>
            </a:r>
            <a:r>
              <a:rPr lang="fi-FI" sz="1600" b="0" dirty="0">
                <a:solidFill>
                  <a:srgbClr val="FF0000"/>
                </a:solidFill>
              </a:rPr>
              <a:t>, </a:t>
            </a:r>
            <a:r>
              <a:rPr lang="fi-FI" sz="1600" b="0" dirty="0" err="1">
                <a:solidFill>
                  <a:srgbClr val="FF0000"/>
                </a:solidFill>
              </a:rPr>
              <a:t>Berkeley</a:t>
            </a:r>
            <a:r>
              <a:rPr lang="fi-FI" sz="1600" b="0" dirty="0">
                <a:solidFill>
                  <a:srgbClr val="FF0000"/>
                </a:solidFill>
              </a:rPr>
              <a:t> </a:t>
            </a:r>
            <a:r>
              <a:rPr lang="fi-FI" sz="1600" b="0" dirty="0" smtClean="0">
                <a:solidFill>
                  <a:srgbClr val="FF0000"/>
                </a:solidFill>
              </a:rPr>
              <a:t>ja </a:t>
            </a:r>
            <a:r>
              <a:rPr lang="fi-FI" sz="1600" b="0" dirty="0">
                <a:solidFill>
                  <a:srgbClr val="FF0000"/>
                </a:solidFill>
              </a:rPr>
              <a:t>SETI Institute</a:t>
            </a:r>
            <a:r>
              <a:rPr lang="fi-FI" sz="1600" b="0" dirty="0" smtClean="0">
                <a:solidFill>
                  <a:srgbClr val="FF0000"/>
                </a:solidFill>
              </a:rPr>
              <a:t>) </a:t>
            </a:r>
            <a:endParaRPr lang="fi-FI" altLang="x-non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1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1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1143000"/>
          </a:xfrm>
        </p:spPr>
        <p:txBody>
          <a:bodyPr/>
          <a:lstStyle/>
          <a:p>
            <a:r>
              <a:rPr lang="fi-FI" dirty="0"/>
              <a:t>Löytyneistä </a:t>
            </a:r>
            <a:r>
              <a:rPr lang="fi-FI" dirty="0" err="1"/>
              <a:t>eksoplaneetoista</a:t>
            </a:r>
            <a:r>
              <a:rPr lang="fi-FI" dirty="0"/>
              <a:t> </a:t>
            </a:r>
            <a:r>
              <a:rPr lang="fi-FI" dirty="0" smtClean="0"/>
              <a:t>III</a:t>
            </a:r>
            <a:endParaRPr lang="fi-FI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quarter" idx="11"/>
          </p:nvPr>
        </p:nvSpPr>
        <p:spPr>
          <a:xfrm>
            <a:off x="7512050" y="6103938"/>
            <a:ext cx="1174750" cy="236537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B332F-EC5C-544E-9D48-4C0F22B12CB4}" type="slidenum">
              <a:rPr lang="fi-FI" smtClean="0"/>
              <a:pPr>
                <a:defRPr/>
              </a:pPr>
              <a:t>25</a:t>
            </a:fld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 Nuorin: 1–2 miljoonaa vuotta</a:t>
            </a:r>
          </a:p>
          <a:p>
            <a:endParaRPr lang="fi-FI" dirty="0"/>
          </a:p>
          <a:p>
            <a:r>
              <a:rPr lang="fi-FI" dirty="0" smtClean="0"/>
              <a:t> Vanhin</a:t>
            </a:r>
          </a:p>
          <a:p>
            <a:pPr lvl="1"/>
            <a:r>
              <a:rPr lang="fi-FI" dirty="0" smtClean="0"/>
              <a:t>HD 164922: 13,4 miljardia vuotta</a:t>
            </a:r>
          </a:p>
          <a:p>
            <a:pPr lvl="1"/>
            <a:r>
              <a:rPr lang="fi-FI" dirty="0" smtClean="0"/>
              <a:t>PSR B1620-26: 12,7 miljardia vuotta</a:t>
            </a:r>
          </a:p>
          <a:p>
            <a:pPr lvl="1"/>
            <a:r>
              <a:rPr lang="fi-FI" dirty="0" smtClean="0"/>
              <a:t>Kepler-444: 11,2 miljardia vuotta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1964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1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1143000"/>
          </a:xfrm>
        </p:spPr>
        <p:txBody>
          <a:bodyPr/>
          <a:lstStyle/>
          <a:p>
            <a:r>
              <a:rPr lang="fi-FI" dirty="0" err="1" smtClean="0"/>
              <a:t>Eksoplaneetoista</a:t>
            </a:r>
            <a:endParaRPr lang="fi-FI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quarter" idx="11"/>
          </p:nvPr>
        </p:nvSpPr>
        <p:spPr>
          <a:xfrm>
            <a:off x="7512050" y="6103938"/>
            <a:ext cx="1174750" cy="236537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B332F-EC5C-544E-9D48-4C0F22B12CB4}" type="slidenum">
              <a:rPr lang="fi-FI" smtClean="0"/>
              <a:pPr>
                <a:defRPr/>
              </a:pPr>
              <a:t>26</a:t>
            </a:fld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Planeettoja löytyy hyvin erilaisilta tähdiltä</a:t>
            </a:r>
          </a:p>
          <a:p>
            <a:endParaRPr lang="fi-FI" dirty="0"/>
          </a:p>
          <a:p>
            <a:r>
              <a:rPr lang="fi-FI" dirty="0" smtClean="0"/>
              <a:t>Planeettoja on eri kokoisia ja näköisiä</a:t>
            </a:r>
          </a:p>
          <a:p>
            <a:endParaRPr lang="fi-FI" dirty="0"/>
          </a:p>
          <a:p>
            <a:r>
              <a:rPr lang="fi-FI" dirty="0" smtClean="0"/>
              <a:t>Erilaisia planeettajärjestelmiä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5976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1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1143000"/>
          </a:xfrm>
        </p:spPr>
        <p:txBody>
          <a:bodyPr/>
          <a:lstStyle/>
          <a:p>
            <a:r>
              <a:rPr lang="fi-FI" dirty="0"/>
              <a:t>Elämää maailmankaikkeudessa</a:t>
            </a:r>
          </a:p>
        </p:txBody>
      </p:sp>
      <p:sp>
        <p:nvSpPr>
          <p:cNvPr id="13315" name="Content Placeholder 22"/>
          <p:cNvSpPr>
            <a:spLocks noGrp="1"/>
          </p:cNvSpPr>
          <p:nvPr>
            <p:ph idx="1"/>
          </p:nvPr>
        </p:nvSpPr>
        <p:spPr>
          <a:xfrm>
            <a:off x="457200" y="2051050"/>
            <a:ext cx="8229600" cy="3621088"/>
          </a:xfrm>
        </p:spPr>
        <p:txBody>
          <a:bodyPr/>
          <a:lstStyle/>
          <a:p>
            <a:r>
              <a:rPr lang="fi-FI" altLang="x-none" dirty="0"/>
              <a:t>Maailmankuvan muutos on siirtänyt ihmisen </a:t>
            </a:r>
            <a:r>
              <a:rPr lang="fi-FI" altLang="x-none" dirty="0" smtClean="0"/>
              <a:t>syrjään</a:t>
            </a:r>
            <a:endParaRPr lang="fi-FI" altLang="x-none" dirty="0"/>
          </a:p>
          <a:p>
            <a:r>
              <a:rPr lang="fi-FI" altLang="x-none" dirty="0" smtClean="0"/>
              <a:t>Onko </a:t>
            </a:r>
            <a:r>
              <a:rPr lang="fi-FI" altLang="x-none" dirty="0"/>
              <a:t>elämä vain maapallon etuoikeus</a:t>
            </a:r>
            <a:r>
              <a:rPr lang="fi-FI" altLang="x-none" dirty="0" smtClean="0"/>
              <a:t>?</a:t>
            </a:r>
            <a:endParaRPr lang="fi-FI" altLang="x-none" dirty="0"/>
          </a:p>
          <a:p>
            <a:r>
              <a:rPr lang="fi-FI" altLang="x-none" dirty="0" smtClean="0"/>
              <a:t>Miten </a:t>
            </a:r>
            <a:r>
              <a:rPr lang="fi-FI" altLang="x-none" dirty="0"/>
              <a:t>määritellään elämä</a:t>
            </a:r>
            <a:r>
              <a:rPr lang="fi-FI" altLang="x-none" dirty="0" smtClean="0"/>
              <a:t>?</a:t>
            </a:r>
            <a:endParaRPr lang="fi-FI" altLang="x-none" dirty="0"/>
          </a:p>
          <a:p>
            <a:r>
              <a:rPr lang="fi-FI" altLang="x-none" dirty="0" smtClean="0"/>
              <a:t>Miten </a:t>
            </a:r>
            <a:r>
              <a:rPr lang="fi-FI" altLang="x-none" dirty="0"/>
              <a:t>määritellään älyllinen elämä</a:t>
            </a:r>
            <a:r>
              <a:rPr lang="fi-FI" altLang="x-none" dirty="0" smtClean="0"/>
              <a:t>?</a:t>
            </a:r>
            <a:endParaRPr lang="fi-FI" altLang="x-none" dirty="0"/>
          </a:p>
          <a:p>
            <a:r>
              <a:rPr lang="fi-FI" altLang="x-none" dirty="0" smtClean="0"/>
              <a:t>Luotetaanko intuitioon?! </a:t>
            </a:r>
            <a:endParaRPr lang="fi-FI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quarter" idx="11"/>
          </p:nvPr>
        </p:nvSpPr>
        <p:spPr>
          <a:xfrm>
            <a:off x="7512050" y="6103938"/>
            <a:ext cx="1174750" cy="236537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B332F-EC5C-544E-9D48-4C0F22B12CB4}" type="slidenum">
              <a:rPr lang="fi-FI" smtClean="0"/>
              <a:pPr>
                <a:defRPr/>
              </a:pPr>
              <a:t>27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1615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1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1143000"/>
          </a:xfrm>
        </p:spPr>
        <p:txBody>
          <a:bodyPr/>
          <a:lstStyle/>
          <a:p>
            <a:r>
              <a:rPr lang="fi-FI" dirty="0" smtClean="0"/>
              <a:t>Mitä tarvitaan</a:t>
            </a:r>
            <a:endParaRPr lang="fi-FI" dirty="0"/>
          </a:p>
        </p:txBody>
      </p:sp>
      <p:sp>
        <p:nvSpPr>
          <p:cNvPr id="13315" name="Content Placeholder 22"/>
          <p:cNvSpPr>
            <a:spLocks noGrp="1"/>
          </p:cNvSpPr>
          <p:nvPr>
            <p:ph idx="1"/>
          </p:nvPr>
        </p:nvSpPr>
        <p:spPr>
          <a:xfrm>
            <a:off x="457200" y="2051050"/>
            <a:ext cx="8229600" cy="3621088"/>
          </a:xfrm>
        </p:spPr>
        <p:txBody>
          <a:bodyPr/>
          <a:lstStyle/>
          <a:p>
            <a:r>
              <a:rPr lang="fi-FI" altLang="x-none" dirty="0"/>
              <a:t>Rauhallinen pitkäikäinen </a:t>
            </a:r>
            <a:r>
              <a:rPr lang="fi-FI" altLang="x-none" dirty="0" smtClean="0"/>
              <a:t>keskustähti</a:t>
            </a:r>
          </a:p>
          <a:p>
            <a:pPr lvl="1"/>
            <a:r>
              <a:rPr lang="fi-FI" altLang="x-none" dirty="0" smtClean="0"/>
              <a:t>massa 0,2–2 auringonmassaa</a:t>
            </a:r>
            <a:endParaRPr lang="fi-FI" altLang="x-none" dirty="0"/>
          </a:p>
          <a:p>
            <a:endParaRPr lang="fi-FI" dirty="0" smtClean="0"/>
          </a:p>
          <a:p>
            <a:r>
              <a:rPr lang="fi-FI" altLang="x-none" dirty="0" smtClean="0"/>
              <a:t>Planeettakunta: radat stabiileja</a:t>
            </a:r>
            <a:endParaRPr lang="fi-FI" altLang="x-none" dirty="0"/>
          </a:p>
          <a:p>
            <a:endParaRPr lang="fi-FI" dirty="0" smtClean="0"/>
          </a:p>
          <a:p>
            <a:r>
              <a:rPr lang="fi-FI" altLang="x-none" dirty="0" smtClean="0"/>
              <a:t>Planeetat: massa n. 0,1–10 maapalloa</a:t>
            </a:r>
            <a:endParaRPr lang="fi-FI" altLang="x-none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quarter" idx="11"/>
          </p:nvPr>
        </p:nvSpPr>
        <p:spPr>
          <a:xfrm>
            <a:off x="7512050" y="6103938"/>
            <a:ext cx="1174750" cy="236537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B332F-EC5C-544E-9D48-4C0F22B12CB4}" type="slidenum">
              <a:rPr lang="fi-FI" smtClean="0"/>
              <a:pPr>
                <a:defRPr/>
              </a:pPr>
              <a:t>28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490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1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1143000"/>
          </a:xfrm>
        </p:spPr>
        <p:txBody>
          <a:bodyPr/>
          <a:lstStyle/>
          <a:p>
            <a:r>
              <a:rPr lang="fi-FI" dirty="0" smtClean="0"/>
              <a:t>Elämästä yleensä</a:t>
            </a:r>
            <a:endParaRPr lang="fi-FI" dirty="0"/>
          </a:p>
        </p:txBody>
      </p:sp>
      <p:sp>
        <p:nvSpPr>
          <p:cNvPr id="13315" name="Content Placeholder 22"/>
          <p:cNvSpPr>
            <a:spLocks noGrp="1"/>
          </p:cNvSpPr>
          <p:nvPr>
            <p:ph idx="1"/>
          </p:nvPr>
        </p:nvSpPr>
        <p:spPr>
          <a:xfrm>
            <a:off x="457200" y="2051050"/>
            <a:ext cx="8229600" cy="3621088"/>
          </a:xfrm>
        </p:spPr>
        <p:txBody>
          <a:bodyPr/>
          <a:lstStyle/>
          <a:p>
            <a:r>
              <a:rPr lang="fi-FI" dirty="0" smtClean="0"/>
              <a:t> Elämän kemia</a:t>
            </a:r>
          </a:p>
          <a:p>
            <a:endParaRPr lang="fi-FI" dirty="0"/>
          </a:p>
          <a:p>
            <a:r>
              <a:rPr lang="fi-FI" dirty="0" smtClean="0"/>
              <a:t> Voiko olla vaihtoehtokemiaa?</a:t>
            </a:r>
          </a:p>
          <a:p>
            <a:pPr lvl="1"/>
            <a:r>
              <a:rPr lang="fi-FI" dirty="0" smtClean="0"/>
              <a:t>Mono-järven tapaus: DNA:ssa fosfori korvautuisi arseenilla</a:t>
            </a:r>
            <a:endParaRPr lang="fi-FI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quarter" idx="11"/>
          </p:nvPr>
        </p:nvSpPr>
        <p:spPr>
          <a:xfrm>
            <a:off x="7512050" y="6103938"/>
            <a:ext cx="1174750" cy="236537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B332F-EC5C-544E-9D48-4C0F22B12CB4}" type="slidenum">
              <a:rPr lang="fi-FI" smtClean="0"/>
              <a:pPr>
                <a:defRPr/>
              </a:pPr>
              <a:t>29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628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1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1143000"/>
          </a:xfrm>
        </p:spPr>
        <p:txBody>
          <a:bodyPr/>
          <a:lstStyle/>
          <a:p>
            <a:r>
              <a:rPr lang="fi-FI" dirty="0" smtClean="0"/>
              <a:t>Aurinkokunta – rakenne</a:t>
            </a:r>
            <a:endParaRPr lang="fi-FI" dirty="0"/>
          </a:p>
        </p:txBody>
      </p:sp>
      <p:sp>
        <p:nvSpPr>
          <p:cNvPr id="13315" name="Content Placeholder 22"/>
          <p:cNvSpPr>
            <a:spLocks noGrp="1"/>
          </p:cNvSpPr>
          <p:nvPr>
            <p:ph idx="1"/>
          </p:nvPr>
        </p:nvSpPr>
        <p:spPr>
          <a:xfrm>
            <a:off x="457200" y="2051050"/>
            <a:ext cx="8229600" cy="3621088"/>
          </a:xfrm>
        </p:spPr>
        <p:txBody>
          <a:bodyPr/>
          <a:lstStyle/>
          <a:p>
            <a:r>
              <a:rPr lang="fi-FI" dirty="0" smtClean="0"/>
              <a:t>Kiviplaneetat</a:t>
            </a:r>
          </a:p>
          <a:p>
            <a:pPr lvl="1"/>
            <a:r>
              <a:rPr lang="fi-FI" dirty="0" smtClean="0"/>
              <a:t> sisäosissa</a:t>
            </a:r>
          </a:p>
          <a:p>
            <a:endParaRPr lang="fi-FI" dirty="0"/>
          </a:p>
          <a:p>
            <a:r>
              <a:rPr lang="fi-FI" dirty="0" smtClean="0"/>
              <a:t>Kaasuplaneetat</a:t>
            </a:r>
          </a:p>
          <a:p>
            <a:pPr lvl="1"/>
            <a:r>
              <a:rPr lang="fi-FI" dirty="0" smtClean="0"/>
              <a:t> ulko-osissa</a:t>
            </a:r>
            <a:endParaRPr lang="fi-FI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quarter" idx="11"/>
          </p:nvPr>
        </p:nvSpPr>
        <p:spPr>
          <a:xfrm>
            <a:off x="7512050" y="6103938"/>
            <a:ext cx="1174750" cy="236537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B332F-EC5C-544E-9D48-4C0F22B12CB4}" type="slidenum">
              <a:rPr lang="fi-FI" smtClean="0"/>
              <a:pPr>
                <a:defRPr/>
              </a:pPr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970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1"/>
          </p:nvPr>
        </p:nvSpPr>
        <p:spPr>
          <a:xfrm>
            <a:off x="7512050" y="6103938"/>
            <a:ext cx="1174750" cy="307136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13688" y="6309893"/>
            <a:ext cx="773112" cy="244475"/>
          </a:xfrm>
        </p:spPr>
        <p:txBody>
          <a:bodyPr/>
          <a:lstStyle/>
          <a:p>
            <a:pPr>
              <a:defRPr/>
            </a:pPr>
            <a:fld id="{D64C60F7-C967-3646-9F69-D434012A0106}" type="slidenum">
              <a:rPr lang="fi-FI" smtClean="0"/>
              <a:pPr>
                <a:defRPr/>
              </a:pPr>
              <a:t>30</a:t>
            </a:fld>
            <a:endParaRPr lang="fi-FI" dirty="0"/>
          </a:p>
        </p:txBody>
      </p:sp>
      <p:pic>
        <p:nvPicPr>
          <p:cNvPr id="6" name="Sisällön paikkamerkki 3" descr="503444main_M_LA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802" b="-12802"/>
          <a:stretch>
            <a:fillRect/>
          </a:stretch>
        </p:blipFill>
        <p:spPr>
          <a:xfrm>
            <a:off x="0" y="-238780"/>
            <a:ext cx="9144000" cy="6461125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42900" y="5488664"/>
            <a:ext cx="845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2575" indent="-28257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ts val="3000"/>
              </a:lnSpc>
              <a:buClr>
                <a:srgbClr val="FCA311"/>
              </a:buClr>
              <a:buSzPct val="110000"/>
            </a:pPr>
            <a:r>
              <a:rPr lang="fi-FI" altLang="x-none" sz="1600">
                <a:solidFill>
                  <a:srgbClr val="FF0000"/>
                </a:solidFill>
              </a:rPr>
              <a:t>Kuva (Mono Lake): </a:t>
            </a:r>
            <a:r>
              <a:rPr lang="fi-FI" altLang="x-none" sz="1600" dirty="0" err="1">
                <a:solidFill>
                  <a:srgbClr val="FF0000"/>
                </a:solidFill>
              </a:rPr>
              <a:t>Science@NASA</a:t>
            </a:r>
            <a:r>
              <a:rPr lang="fi-FI" altLang="x-none" sz="1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972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1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1143000"/>
          </a:xfrm>
        </p:spPr>
        <p:txBody>
          <a:bodyPr/>
          <a:lstStyle/>
          <a:p>
            <a:r>
              <a:rPr lang="fi-FI" dirty="0" smtClean="0"/>
              <a:t>Sivilisaatioita: onko niitä</a:t>
            </a:r>
            <a:endParaRPr lang="fi-FI" dirty="0"/>
          </a:p>
        </p:txBody>
      </p:sp>
      <p:sp>
        <p:nvSpPr>
          <p:cNvPr id="13315" name="Content Placeholder 22"/>
          <p:cNvSpPr>
            <a:spLocks noGrp="1"/>
          </p:cNvSpPr>
          <p:nvPr>
            <p:ph idx="1"/>
          </p:nvPr>
        </p:nvSpPr>
        <p:spPr>
          <a:xfrm>
            <a:off x="457199" y="2051050"/>
            <a:ext cx="8507691" cy="3621088"/>
          </a:xfrm>
        </p:spPr>
        <p:txBody>
          <a:bodyPr/>
          <a:lstStyle/>
          <a:p>
            <a:r>
              <a:rPr lang="fi-FI" dirty="0" smtClean="0"/>
              <a:t> Sivilisaatioiden määrän arviointi</a:t>
            </a:r>
          </a:p>
          <a:p>
            <a:endParaRPr lang="fi-FI" dirty="0"/>
          </a:p>
          <a:p>
            <a:r>
              <a:rPr lang="fi-FI" dirty="0" smtClean="0"/>
              <a:t> Draken kaava: N = N</a:t>
            </a:r>
            <a:r>
              <a:rPr lang="fi-FI" baseline="-25000" dirty="0" smtClean="0"/>
              <a:t>0</a:t>
            </a:r>
            <a:r>
              <a:rPr lang="fi-FI" dirty="0" smtClean="0"/>
              <a:t> x f</a:t>
            </a:r>
            <a:r>
              <a:rPr lang="fi-FI" baseline="-25000" dirty="0" smtClean="0"/>
              <a:t>1</a:t>
            </a:r>
            <a:r>
              <a:rPr lang="fi-FI" dirty="0" smtClean="0"/>
              <a:t> x f</a:t>
            </a:r>
            <a:r>
              <a:rPr lang="fi-FI" baseline="-25000" dirty="0" smtClean="0"/>
              <a:t>2</a:t>
            </a:r>
            <a:r>
              <a:rPr lang="fi-FI" dirty="0" smtClean="0"/>
              <a:t> x f</a:t>
            </a:r>
            <a:r>
              <a:rPr lang="fi-FI" baseline="-25000" dirty="0" smtClean="0"/>
              <a:t>3</a:t>
            </a:r>
            <a:r>
              <a:rPr lang="fi-FI" dirty="0" smtClean="0"/>
              <a:t> x f</a:t>
            </a:r>
            <a:r>
              <a:rPr lang="fi-FI" baseline="-25000" dirty="0" smtClean="0"/>
              <a:t>4</a:t>
            </a:r>
            <a:r>
              <a:rPr lang="fi-FI" dirty="0" smtClean="0"/>
              <a:t> x f</a:t>
            </a:r>
            <a:r>
              <a:rPr lang="fi-FI" baseline="-25000" dirty="0" smtClean="0"/>
              <a:t>5</a:t>
            </a:r>
          </a:p>
          <a:p>
            <a:endParaRPr lang="fi-FI" baseline="-25000" dirty="0"/>
          </a:p>
          <a:p>
            <a:r>
              <a:rPr lang="fi-FI" dirty="0" smtClean="0"/>
              <a:t> Teknisen sivilisaation ikä ja vaatimukset</a:t>
            </a:r>
            <a:endParaRPr lang="fi-FI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quarter" idx="11"/>
          </p:nvPr>
        </p:nvSpPr>
        <p:spPr>
          <a:xfrm>
            <a:off x="7512050" y="6103938"/>
            <a:ext cx="1174750" cy="236537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B332F-EC5C-544E-9D48-4C0F22B12CB4}" type="slidenum">
              <a:rPr lang="fi-FI" smtClean="0"/>
              <a:pPr>
                <a:defRPr/>
              </a:pPr>
              <a:t>31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5735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1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1143000"/>
          </a:xfrm>
        </p:spPr>
        <p:txBody>
          <a:bodyPr/>
          <a:lstStyle/>
          <a:p>
            <a:r>
              <a:rPr lang="fi-FI" dirty="0" smtClean="0"/>
              <a:t>Kommunikointi</a:t>
            </a:r>
            <a:endParaRPr lang="fi-FI" dirty="0"/>
          </a:p>
        </p:txBody>
      </p:sp>
      <p:sp>
        <p:nvSpPr>
          <p:cNvPr id="13315" name="Content Placeholder 22"/>
          <p:cNvSpPr>
            <a:spLocks noGrp="1"/>
          </p:cNvSpPr>
          <p:nvPr>
            <p:ph idx="1"/>
          </p:nvPr>
        </p:nvSpPr>
        <p:spPr>
          <a:xfrm>
            <a:off x="457200" y="2051050"/>
            <a:ext cx="8229600" cy="3621088"/>
          </a:xfrm>
        </p:spPr>
        <p:txBody>
          <a:bodyPr/>
          <a:lstStyle/>
          <a:p>
            <a:r>
              <a:rPr lang="fi-FI" dirty="0" smtClean="0"/>
              <a:t> Etäisyydet</a:t>
            </a:r>
          </a:p>
          <a:p>
            <a:endParaRPr lang="fi-FI" dirty="0"/>
          </a:p>
          <a:p>
            <a:r>
              <a:rPr lang="fi-FI" dirty="0" smtClean="0"/>
              <a:t> Fermin paradoksi</a:t>
            </a:r>
          </a:p>
          <a:p>
            <a:endParaRPr lang="fi-FI" dirty="0"/>
          </a:p>
          <a:p>
            <a:r>
              <a:rPr lang="fi-FI" dirty="0" smtClean="0"/>
              <a:t> Suuri hiljaisuus</a:t>
            </a:r>
            <a:endParaRPr lang="fi-FI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quarter" idx="11"/>
          </p:nvPr>
        </p:nvSpPr>
        <p:spPr>
          <a:xfrm>
            <a:off x="7512050" y="6103938"/>
            <a:ext cx="1174750" cy="236537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B332F-EC5C-544E-9D48-4C0F22B12CB4}" type="slidenum">
              <a:rPr lang="fi-FI" smtClean="0"/>
              <a:pPr>
                <a:defRPr/>
              </a:pPr>
              <a:t>32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7043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1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1143000"/>
          </a:xfrm>
        </p:spPr>
        <p:txBody>
          <a:bodyPr/>
          <a:lstStyle/>
          <a:p>
            <a:r>
              <a:rPr lang="fi-FI" dirty="0" smtClean="0"/>
              <a:t>1I/2017 U1 </a:t>
            </a:r>
            <a:r>
              <a:rPr lang="fi-FI" dirty="0" err="1" smtClean="0"/>
              <a:t>Oumuamua</a:t>
            </a:r>
            <a:endParaRPr lang="fi-FI" dirty="0"/>
          </a:p>
        </p:txBody>
      </p:sp>
      <p:sp>
        <p:nvSpPr>
          <p:cNvPr id="13315" name="Content Placeholder 22"/>
          <p:cNvSpPr>
            <a:spLocks noGrp="1"/>
          </p:cNvSpPr>
          <p:nvPr>
            <p:ph idx="1"/>
          </p:nvPr>
        </p:nvSpPr>
        <p:spPr>
          <a:xfrm>
            <a:off x="457200" y="2051050"/>
            <a:ext cx="8229600" cy="3621088"/>
          </a:xfrm>
        </p:spPr>
        <p:txBody>
          <a:bodyPr/>
          <a:lstStyle/>
          <a:p>
            <a:r>
              <a:rPr lang="fi-FI" dirty="0" smtClean="0"/>
              <a:t>Nopeus </a:t>
            </a:r>
            <a:r>
              <a:rPr lang="fi-FI" dirty="0" err="1" smtClean="0"/>
              <a:t>V</a:t>
            </a:r>
            <a:r>
              <a:rPr lang="fi-FI" baseline="-25000" dirty="0" err="1" smtClean="0"/>
              <a:t>inf</a:t>
            </a:r>
            <a:r>
              <a:rPr lang="fi-FI" dirty="0" smtClean="0"/>
              <a:t> = 26,3 km/s</a:t>
            </a:r>
          </a:p>
          <a:p>
            <a:r>
              <a:rPr lang="fi-FI" dirty="0" smtClean="0"/>
              <a:t>Rata on </a:t>
            </a:r>
            <a:r>
              <a:rPr lang="fi-FI" dirty="0" err="1" smtClean="0"/>
              <a:t>retrogradinen</a:t>
            </a:r>
            <a:r>
              <a:rPr lang="fi-FI" dirty="0" smtClean="0"/>
              <a:t> (⍳ = 122,7 </a:t>
            </a:r>
            <a:r>
              <a:rPr lang="fi-FI" dirty="0" err="1" smtClean="0"/>
              <a:t>deg</a:t>
            </a:r>
            <a:r>
              <a:rPr lang="fi-FI" dirty="0" smtClean="0"/>
              <a:t>)</a:t>
            </a:r>
            <a:endParaRPr lang="fi-FI" dirty="0"/>
          </a:p>
          <a:p>
            <a:r>
              <a:rPr lang="fi-FI" dirty="0" smtClean="0"/>
              <a:t>Valokäyrästä</a:t>
            </a:r>
          </a:p>
          <a:p>
            <a:pPr lvl="1"/>
            <a:r>
              <a:rPr lang="fi-FI" dirty="0" smtClean="0"/>
              <a:t> pyörähdysaika (8,1h)</a:t>
            </a:r>
          </a:p>
          <a:p>
            <a:pPr lvl="1"/>
            <a:r>
              <a:rPr lang="fi-FI" dirty="0"/>
              <a:t> </a:t>
            </a:r>
            <a:r>
              <a:rPr lang="fi-FI" dirty="0" smtClean="0"/>
              <a:t>suuri kirkkauden muutos (2,5 </a:t>
            </a:r>
            <a:r>
              <a:rPr lang="fi-FI" dirty="0" err="1" smtClean="0"/>
              <a:t>mag</a:t>
            </a:r>
            <a:r>
              <a:rPr lang="fi-FI" dirty="0" smtClean="0"/>
              <a:t>)</a:t>
            </a:r>
            <a:endParaRPr lang="fi-FI" dirty="0"/>
          </a:p>
          <a:p>
            <a:endParaRPr lang="fi-FI" dirty="0" smtClean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quarter" idx="11"/>
          </p:nvPr>
        </p:nvSpPr>
        <p:spPr>
          <a:xfrm>
            <a:off x="7512050" y="6103938"/>
            <a:ext cx="1174750" cy="236537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B332F-EC5C-544E-9D48-4C0F22B12CB4}" type="slidenum">
              <a:rPr lang="fi-FI" smtClean="0"/>
              <a:pPr>
                <a:defRPr/>
              </a:pPr>
              <a:t>33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6733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Placeholder 2"/>
          <p:cNvSpPr>
            <a:spLocks noGrp="1"/>
          </p:cNvSpPr>
          <p:nvPr>
            <p:ph type="body" sz="half" idx="2"/>
          </p:nvPr>
        </p:nvSpPr>
        <p:spPr>
          <a:xfrm>
            <a:off x="1782861" y="5135383"/>
            <a:ext cx="5486400" cy="614968"/>
          </a:xfrm>
        </p:spPr>
        <p:txBody>
          <a:bodyPr/>
          <a:lstStyle/>
          <a:p>
            <a:r>
              <a:rPr lang="fi-FI" dirty="0" smtClean="0"/>
              <a:t>1I/2017 U1 (</a:t>
            </a:r>
            <a:r>
              <a:rPr lang="fi-FI" dirty="0" err="1" smtClean="0"/>
              <a:t>Oumuamua</a:t>
            </a:r>
            <a:r>
              <a:rPr lang="fi-FI" dirty="0" smtClean="0"/>
              <a:t>) tulosuunta</a:t>
            </a:r>
          </a:p>
          <a:p>
            <a:r>
              <a:rPr lang="fi-FI" dirty="0" smtClean="0"/>
              <a:t>(Kuva: IAU ja Sky &amp; </a:t>
            </a:r>
            <a:r>
              <a:rPr lang="fi-FI" dirty="0" err="1" smtClean="0"/>
              <a:t>Telescope</a:t>
            </a:r>
            <a:r>
              <a:rPr lang="fi-FI" dirty="0" smtClean="0"/>
              <a:t> –lehti)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602876" y="6103938"/>
            <a:ext cx="1083924" cy="236537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C30591-24C1-F148-B0B4-F336817888C3}" type="slidenum">
              <a:rPr lang="fi-FI" smtClean="0"/>
              <a:pPr>
                <a:defRPr/>
              </a:pPr>
              <a:t>34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pic>
        <p:nvPicPr>
          <p:cNvPr id="14" name="Kuvan paikkamerkki 1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" b="232"/>
          <a:stretch>
            <a:fillRect/>
          </a:stretch>
        </p:blipFill>
        <p:spPr>
          <a:xfrm>
            <a:off x="1951448" y="417465"/>
            <a:ext cx="4967826" cy="4548235"/>
          </a:xfrm>
        </p:spPr>
      </p:pic>
    </p:spTree>
    <p:extLst>
      <p:ext uri="{BB962C8B-B14F-4D97-AF65-F5344CB8AC3E}">
        <p14:creationId xmlns:p14="http://schemas.microsoft.com/office/powerpoint/2010/main" val="128346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2288" y="4965700"/>
            <a:ext cx="5486400" cy="804863"/>
          </a:xfrm>
        </p:spPr>
        <p:txBody>
          <a:bodyPr/>
          <a:lstStyle/>
          <a:p>
            <a:r>
              <a:rPr lang="fi-FI" dirty="0" smtClean="0"/>
              <a:t>Asteroidi 1l/2017 U1 (</a:t>
            </a:r>
            <a:r>
              <a:rPr lang="fi-FI" dirty="0" err="1" smtClean="0"/>
              <a:t>Oumuamua</a:t>
            </a:r>
            <a:r>
              <a:rPr lang="fi-FI" dirty="0" smtClean="0"/>
              <a:t>) valokäyrä</a:t>
            </a:r>
          </a:p>
          <a:p>
            <a:r>
              <a:rPr lang="fi-FI" dirty="0" smtClean="0"/>
              <a:t>(Kuva: ESO / K</a:t>
            </a:r>
            <a:r>
              <a:rPr lang="fi-FI" dirty="0"/>
              <a:t>. </a:t>
            </a:r>
            <a:r>
              <a:rPr lang="fi-FI" dirty="0" err="1"/>
              <a:t>Meech</a:t>
            </a:r>
            <a:r>
              <a:rPr lang="fi-FI" dirty="0"/>
              <a:t> et al</a:t>
            </a:r>
            <a:r>
              <a:rPr lang="fi-FI" dirty="0" smtClean="0"/>
              <a:t>.)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602876" y="6103938"/>
            <a:ext cx="1083924" cy="236537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C30591-24C1-F148-B0B4-F336817888C3}" type="slidenum">
              <a:rPr lang="fi-FI" smtClean="0"/>
              <a:pPr>
                <a:defRPr/>
              </a:pPr>
              <a:t>35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pic>
        <p:nvPicPr>
          <p:cNvPr id="9" name="Kuvan paikkamerkki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7" b="7797"/>
          <a:stretch>
            <a:fillRect/>
          </a:stretch>
        </p:blipFill>
        <p:spPr>
          <a:xfrm>
            <a:off x="-523982" y="612775"/>
            <a:ext cx="9935110" cy="4176713"/>
          </a:xfrm>
        </p:spPr>
      </p:pic>
    </p:spTree>
    <p:extLst>
      <p:ext uri="{BB962C8B-B14F-4D97-AF65-F5344CB8AC3E}">
        <p14:creationId xmlns:p14="http://schemas.microsoft.com/office/powerpoint/2010/main" val="144360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1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1143000"/>
          </a:xfrm>
        </p:spPr>
        <p:txBody>
          <a:bodyPr/>
          <a:lstStyle/>
          <a:p>
            <a:r>
              <a:rPr lang="fi-FI" dirty="0" smtClean="0"/>
              <a:t>1I/2017 U1 </a:t>
            </a:r>
            <a:r>
              <a:rPr lang="fi-FI" dirty="0" err="1" smtClean="0"/>
              <a:t>Oumuamua</a:t>
            </a:r>
            <a:endParaRPr lang="fi-FI" dirty="0"/>
          </a:p>
        </p:txBody>
      </p:sp>
      <p:sp>
        <p:nvSpPr>
          <p:cNvPr id="13315" name="Content Placeholder 22"/>
          <p:cNvSpPr>
            <a:spLocks noGrp="1"/>
          </p:cNvSpPr>
          <p:nvPr>
            <p:ph idx="1"/>
          </p:nvPr>
        </p:nvSpPr>
        <p:spPr>
          <a:xfrm>
            <a:off x="457200" y="2051050"/>
            <a:ext cx="8229600" cy="3621088"/>
          </a:xfrm>
        </p:spPr>
        <p:txBody>
          <a:bodyPr/>
          <a:lstStyle/>
          <a:p>
            <a:r>
              <a:rPr lang="fi-FI" dirty="0" smtClean="0"/>
              <a:t>Tullut tähtienvälisestä avaruudesta</a:t>
            </a:r>
          </a:p>
          <a:p>
            <a:pPr lvl="1"/>
            <a:r>
              <a:rPr lang="fi-FI" dirty="0" smtClean="0"/>
              <a:t> aurinkokunnan apeksin suunta</a:t>
            </a:r>
            <a:endParaRPr lang="fi-FI" dirty="0"/>
          </a:p>
          <a:p>
            <a:r>
              <a:rPr lang="fi-FI" dirty="0" smtClean="0"/>
              <a:t> </a:t>
            </a:r>
            <a:r>
              <a:rPr lang="fi-FI" dirty="0" err="1" smtClean="0"/>
              <a:t>V</a:t>
            </a:r>
            <a:r>
              <a:rPr lang="fi-FI" baseline="-25000" dirty="0" err="1" smtClean="0"/>
              <a:t>inf</a:t>
            </a:r>
            <a:r>
              <a:rPr lang="fi-FI" dirty="0" smtClean="0"/>
              <a:t> ≈ V</a:t>
            </a:r>
            <a:r>
              <a:rPr lang="fi-FI" baseline="-25000" dirty="0" smtClean="0"/>
              <a:t>LSR</a:t>
            </a:r>
            <a:endParaRPr lang="fi-FI" baseline="-25000" dirty="0"/>
          </a:p>
          <a:p>
            <a:r>
              <a:rPr lang="fi-FI" dirty="0" smtClean="0"/>
              <a:t> </a:t>
            </a:r>
            <a:r>
              <a:rPr lang="fi-FI" dirty="0"/>
              <a:t>K</a:t>
            </a:r>
            <a:r>
              <a:rPr lang="fi-FI" dirty="0" smtClean="0"/>
              <a:t>irkkauden muutos: mahdollisia selityksiä</a:t>
            </a:r>
          </a:p>
          <a:p>
            <a:pPr lvl="1"/>
            <a:r>
              <a:rPr lang="fi-FI" dirty="0"/>
              <a:t>s</a:t>
            </a:r>
            <a:r>
              <a:rPr lang="fi-FI" dirty="0" smtClean="0"/>
              <a:t>oikea muodoltaan: 230 m x 35 m</a:t>
            </a:r>
          </a:p>
          <a:p>
            <a:pPr lvl="1"/>
            <a:r>
              <a:rPr lang="fi-FI" dirty="0" smtClean="0"/>
              <a:t> pinnalla sävyeroja (koostumus?)</a:t>
            </a:r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quarter" idx="11"/>
          </p:nvPr>
        </p:nvSpPr>
        <p:spPr>
          <a:xfrm>
            <a:off x="7512050" y="6103938"/>
            <a:ext cx="1174750" cy="236537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B332F-EC5C-544E-9D48-4C0F22B12CB4}" type="slidenum">
              <a:rPr lang="fi-FI" smtClean="0"/>
              <a:pPr>
                <a:defRPr/>
              </a:pPr>
              <a:t>36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1457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n paikkamerkki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>
          <a:xfrm>
            <a:off x="965769" y="462928"/>
            <a:ext cx="7278688" cy="5459017"/>
          </a:xfrm>
        </p:spPr>
      </p:pic>
      <p:sp>
        <p:nvSpPr>
          <p:cNvPr id="19459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2288" y="4965700"/>
            <a:ext cx="5486400" cy="804863"/>
          </a:xfrm>
        </p:spPr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1I/2017 U1 (</a:t>
            </a:r>
            <a:r>
              <a:rPr lang="fi-FI" dirty="0" err="1" smtClean="0">
                <a:solidFill>
                  <a:schemeClr val="bg1"/>
                </a:solidFill>
              </a:rPr>
              <a:t>Oumuamua</a:t>
            </a:r>
            <a:r>
              <a:rPr lang="fi-FI" dirty="0" smtClean="0">
                <a:solidFill>
                  <a:schemeClr val="bg1"/>
                </a:solidFill>
              </a:rPr>
              <a:t>)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(Kuva</a:t>
            </a:r>
            <a:r>
              <a:rPr lang="fi-FI" dirty="0">
                <a:solidFill>
                  <a:schemeClr val="bg1"/>
                </a:solidFill>
              </a:rPr>
              <a:t>: ESO/M. </a:t>
            </a:r>
            <a:r>
              <a:rPr lang="fi-FI" dirty="0" err="1" smtClean="0">
                <a:solidFill>
                  <a:schemeClr val="bg1"/>
                </a:solidFill>
              </a:rPr>
              <a:t>Kornmesser</a:t>
            </a:r>
            <a:r>
              <a:rPr lang="fi-FI" dirty="0" smtClean="0">
                <a:solidFill>
                  <a:schemeClr val="bg1"/>
                </a:solidFill>
              </a:rPr>
              <a:t>)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602876" y="6103938"/>
            <a:ext cx="1083924" cy="236537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C30591-24C1-F148-B0B4-F336817888C3}" type="slidenum">
              <a:rPr lang="fi-FI" smtClean="0"/>
              <a:pPr>
                <a:defRPr/>
              </a:pPr>
              <a:t>37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570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1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1143000"/>
          </a:xfrm>
        </p:spPr>
        <p:txBody>
          <a:bodyPr/>
          <a:lstStyle/>
          <a:p>
            <a:r>
              <a:rPr lang="fi-FI" dirty="0"/>
              <a:t>1I/2017 U1 </a:t>
            </a:r>
            <a:r>
              <a:rPr lang="fi-FI" dirty="0" err="1"/>
              <a:t>Oumuamua</a:t>
            </a:r>
            <a:endParaRPr lang="fi-FI" dirty="0"/>
          </a:p>
        </p:txBody>
      </p:sp>
      <p:sp>
        <p:nvSpPr>
          <p:cNvPr id="13315" name="Content Placeholder 22"/>
          <p:cNvSpPr>
            <a:spLocks noGrp="1"/>
          </p:cNvSpPr>
          <p:nvPr>
            <p:ph idx="1"/>
          </p:nvPr>
        </p:nvSpPr>
        <p:spPr>
          <a:xfrm>
            <a:off x="457200" y="2051050"/>
            <a:ext cx="8229600" cy="3621088"/>
          </a:xfrm>
        </p:spPr>
        <p:txBody>
          <a:bodyPr/>
          <a:lstStyle/>
          <a:p>
            <a:r>
              <a:rPr lang="fi-FI" dirty="0" smtClean="0"/>
              <a:t> Ohittanut viimeisen 2 miljoonan vuoden aikana 5 tähteä</a:t>
            </a:r>
          </a:p>
          <a:p>
            <a:pPr lvl="1"/>
            <a:r>
              <a:rPr lang="fi-FI" dirty="0" smtClean="0"/>
              <a:t>etäisyydet 0,52–6,18 valovuotta</a:t>
            </a:r>
          </a:p>
          <a:p>
            <a:pPr lvl="1"/>
            <a:r>
              <a:rPr lang="fi-FI" dirty="0" smtClean="0"/>
              <a:t>nopeudet 42,2–103,1 km/s</a:t>
            </a:r>
          </a:p>
          <a:p>
            <a:endParaRPr lang="fi-FI" dirty="0"/>
          </a:p>
          <a:p>
            <a:r>
              <a:rPr lang="fi-FI" dirty="0" smtClean="0"/>
              <a:t> Sinkoutuminen niistä epätodennäköistä  </a:t>
            </a:r>
            <a:endParaRPr lang="fi-FI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quarter" idx="11"/>
          </p:nvPr>
        </p:nvSpPr>
        <p:spPr>
          <a:xfrm>
            <a:off x="7512050" y="6103938"/>
            <a:ext cx="1174750" cy="236537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B332F-EC5C-544E-9D48-4C0F22B12CB4}" type="slidenum">
              <a:rPr lang="fi-FI" smtClean="0"/>
              <a:pPr>
                <a:defRPr/>
              </a:pPr>
              <a:t>38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4920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1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1143000"/>
          </a:xfrm>
        </p:spPr>
        <p:txBody>
          <a:bodyPr/>
          <a:lstStyle/>
          <a:p>
            <a:r>
              <a:rPr lang="fi-FI" dirty="0"/>
              <a:t>1I/2017 U1 </a:t>
            </a:r>
            <a:r>
              <a:rPr lang="fi-FI" dirty="0" err="1"/>
              <a:t>Oumuamua</a:t>
            </a:r>
            <a:endParaRPr lang="fi-FI" dirty="0"/>
          </a:p>
        </p:txBody>
      </p:sp>
      <p:sp>
        <p:nvSpPr>
          <p:cNvPr id="13315" name="Content Placeholder 22"/>
          <p:cNvSpPr>
            <a:spLocks noGrp="1"/>
          </p:cNvSpPr>
          <p:nvPr>
            <p:ph idx="1"/>
          </p:nvPr>
        </p:nvSpPr>
        <p:spPr>
          <a:xfrm>
            <a:off x="457200" y="2051050"/>
            <a:ext cx="8229600" cy="3953824"/>
          </a:xfrm>
        </p:spPr>
        <p:txBody>
          <a:bodyPr/>
          <a:lstStyle/>
          <a:p>
            <a:r>
              <a:rPr lang="fi-FI" dirty="0" smtClean="0"/>
              <a:t>Ollut tähtien välisessä avaruudessa satoja miljoonia vuosia</a:t>
            </a:r>
          </a:p>
          <a:p>
            <a:endParaRPr lang="fi-FI" dirty="0"/>
          </a:p>
          <a:p>
            <a:r>
              <a:rPr lang="fi-FI" dirty="0" smtClean="0"/>
              <a:t>Järjestelmä, josta lähtenyt, voi olla kaukana toisaalla Linnunradassa</a:t>
            </a:r>
          </a:p>
          <a:p>
            <a:endParaRPr lang="fi-FI" dirty="0"/>
          </a:p>
          <a:p>
            <a:r>
              <a:rPr lang="fi-FI" dirty="0" smtClean="0"/>
              <a:t>Löytyi, koska tuli riittävän lähelle </a:t>
            </a:r>
            <a:endParaRPr lang="fi-FI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quarter" idx="11"/>
          </p:nvPr>
        </p:nvSpPr>
        <p:spPr>
          <a:xfrm>
            <a:off x="7512050" y="6103938"/>
            <a:ext cx="1174750" cy="236537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B332F-EC5C-544E-9D48-4C0F22B12CB4}" type="slidenum">
              <a:rPr lang="fi-FI" smtClean="0"/>
              <a:pPr>
                <a:defRPr/>
              </a:pPr>
              <a:t>39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6557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1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1143000"/>
          </a:xfrm>
        </p:spPr>
        <p:txBody>
          <a:bodyPr/>
          <a:lstStyle/>
          <a:p>
            <a:r>
              <a:rPr lang="fi-FI" dirty="0" smtClean="0"/>
              <a:t>Aurinkokunta – muuta</a:t>
            </a:r>
            <a:endParaRPr lang="fi-FI" dirty="0"/>
          </a:p>
        </p:txBody>
      </p:sp>
      <p:sp>
        <p:nvSpPr>
          <p:cNvPr id="13315" name="Content Placeholder 22"/>
          <p:cNvSpPr>
            <a:spLocks noGrp="1"/>
          </p:cNvSpPr>
          <p:nvPr>
            <p:ph idx="1"/>
          </p:nvPr>
        </p:nvSpPr>
        <p:spPr>
          <a:xfrm>
            <a:off x="457200" y="2051050"/>
            <a:ext cx="8229600" cy="3621088"/>
          </a:xfrm>
        </p:spPr>
        <p:txBody>
          <a:bodyPr/>
          <a:lstStyle/>
          <a:p>
            <a:r>
              <a:rPr lang="fi-FI" dirty="0" smtClean="0"/>
              <a:t> Alussa kaksoistähtijärjestelmä?</a:t>
            </a:r>
          </a:p>
          <a:p>
            <a:endParaRPr lang="fi-FI" dirty="0"/>
          </a:p>
          <a:p>
            <a:r>
              <a:rPr lang="fi-FI" dirty="0" smtClean="0"/>
              <a:t> Kehityskaari: </a:t>
            </a:r>
            <a:endParaRPr lang="fi-FI" dirty="0"/>
          </a:p>
          <a:p>
            <a:pPr lvl="1"/>
            <a:r>
              <a:rPr lang="fi-FI" dirty="0" smtClean="0"/>
              <a:t>migraatiot eli kulkeutumiset</a:t>
            </a:r>
          </a:p>
          <a:p>
            <a:pPr lvl="1"/>
            <a:r>
              <a:rPr lang="fi-FI" dirty="0" smtClean="0"/>
              <a:t>muita planeettoja</a:t>
            </a:r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quarter" idx="11"/>
          </p:nvPr>
        </p:nvSpPr>
        <p:spPr>
          <a:xfrm>
            <a:off x="7512050" y="6103938"/>
            <a:ext cx="1174750" cy="236537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B332F-EC5C-544E-9D48-4C0F22B12CB4}" type="slidenum">
              <a:rPr lang="fi-FI" smtClean="0"/>
              <a:pPr>
                <a:defRPr/>
              </a:pPr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7179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1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1143000"/>
          </a:xfrm>
        </p:spPr>
        <p:txBody>
          <a:bodyPr/>
          <a:lstStyle/>
          <a:p>
            <a:r>
              <a:rPr lang="fi-FI" dirty="0" smtClean="0"/>
              <a:t>Tähtienvälisiä asteroideja</a:t>
            </a:r>
            <a:endParaRPr lang="fi-FI" dirty="0"/>
          </a:p>
        </p:txBody>
      </p:sp>
      <p:sp>
        <p:nvSpPr>
          <p:cNvPr id="13315" name="Content Placeholder 22"/>
          <p:cNvSpPr>
            <a:spLocks noGrp="1"/>
          </p:cNvSpPr>
          <p:nvPr>
            <p:ph idx="1"/>
          </p:nvPr>
        </p:nvSpPr>
        <p:spPr>
          <a:xfrm>
            <a:off x="457200" y="1847851"/>
            <a:ext cx="8229600" cy="4006194"/>
          </a:xfrm>
        </p:spPr>
        <p:txBody>
          <a:bodyPr/>
          <a:lstStyle/>
          <a:p>
            <a:r>
              <a:rPr lang="fi-FI" dirty="0" smtClean="0"/>
              <a:t>S. </a:t>
            </a:r>
            <a:r>
              <a:rPr lang="fi-FI" dirty="0" err="1" smtClean="0"/>
              <a:t>Portegies</a:t>
            </a:r>
            <a:r>
              <a:rPr lang="fi-FI" dirty="0" smtClean="0"/>
              <a:t> </a:t>
            </a:r>
            <a:r>
              <a:rPr lang="fi-FI" dirty="0" err="1" smtClean="0"/>
              <a:t>Zwarts</a:t>
            </a:r>
            <a:r>
              <a:rPr lang="fi-FI" dirty="0" smtClean="0"/>
              <a:t> et al. (MNRAS </a:t>
            </a:r>
            <a:r>
              <a:rPr lang="fi-FI" dirty="0" err="1" smtClean="0"/>
              <a:t>submitted</a:t>
            </a:r>
            <a:r>
              <a:rPr lang="fi-FI" dirty="0" smtClean="0"/>
              <a:t>) arvioi:</a:t>
            </a:r>
          </a:p>
          <a:p>
            <a:pPr lvl="1"/>
            <a:r>
              <a:rPr lang="fi-FI" dirty="0" smtClean="0"/>
              <a:t>noin 10</a:t>
            </a:r>
            <a:r>
              <a:rPr lang="fi-FI" baseline="30000" dirty="0" smtClean="0"/>
              <a:t>14</a:t>
            </a:r>
            <a:r>
              <a:rPr lang="fi-FI" dirty="0" smtClean="0"/>
              <a:t> asteroidia kuutioparsekissa</a:t>
            </a:r>
          </a:p>
          <a:p>
            <a:pPr lvl="1"/>
            <a:r>
              <a:rPr lang="fi-FI" dirty="0" smtClean="0"/>
              <a:t>Auringon ohittaa alle 1 </a:t>
            </a:r>
            <a:r>
              <a:rPr lang="fi-FI" dirty="0" err="1" smtClean="0"/>
              <a:t>AU:n</a:t>
            </a:r>
            <a:r>
              <a:rPr lang="fi-FI" dirty="0" smtClean="0"/>
              <a:t> päästä 2–12 asteroidia/vuosi</a:t>
            </a:r>
          </a:p>
          <a:p>
            <a:pPr lvl="1"/>
            <a:endParaRPr lang="fi-FI" dirty="0"/>
          </a:p>
          <a:p>
            <a:r>
              <a:rPr lang="fi-FI" dirty="0" smtClean="0"/>
              <a:t>Ollut hankala havaita</a:t>
            </a:r>
          </a:p>
          <a:p>
            <a:pPr lvl="1"/>
            <a:r>
              <a:rPr lang="fi-FI" dirty="0" smtClean="0"/>
              <a:t>tulee muutos kartoituskaukoputkien myötä</a:t>
            </a:r>
            <a:endParaRPr lang="fi-FI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quarter" idx="11"/>
          </p:nvPr>
        </p:nvSpPr>
        <p:spPr>
          <a:xfrm>
            <a:off x="7512050" y="6103938"/>
            <a:ext cx="1174750" cy="236537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B332F-EC5C-544E-9D48-4C0F22B12CB4}" type="slidenum">
              <a:rPr lang="fi-FI" smtClean="0"/>
              <a:pPr>
                <a:defRPr/>
              </a:pPr>
              <a:t>40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8121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1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1143000"/>
          </a:xfrm>
        </p:spPr>
        <p:txBody>
          <a:bodyPr/>
          <a:lstStyle/>
          <a:p>
            <a:r>
              <a:rPr lang="fi-FI" dirty="0" smtClean="0"/>
              <a:t>Aurinkokunta vs. muut</a:t>
            </a:r>
            <a:endParaRPr lang="fi-FI" dirty="0"/>
          </a:p>
        </p:txBody>
      </p:sp>
      <p:sp>
        <p:nvSpPr>
          <p:cNvPr id="13315" name="Content Placeholder 22"/>
          <p:cNvSpPr>
            <a:spLocks noGrp="1"/>
          </p:cNvSpPr>
          <p:nvPr>
            <p:ph idx="1"/>
          </p:nvPr>
        </p:nvSpPr>
        <p:spPr>
          <a:xfrm>
            <a:off x="457200" y="2051050"/>
            <a:ext cx="8229600" cy="3621088"/>
          </a:xfrm>
        </p:spPr>
        <p:txBody>
          <a:bodyPr/>
          <a:lstStyle/>
          <a:p>
            <a:r>
              <a:rPr lang="fi-FI" dirty="0" smtClean="0"/>
              <a:t> Planeettoja löytynyt lukuisilta tähdiltä</a:t>
            </a:r>
          </a:p>
          <a:p>
            <a:endParaRPr lang="fi-FI" dirty="0"/>
          </a:p>
          <a:p>
            <a:r>
              <a:rPr lang="fi-FI" dirty="0" smtClean="0"/>
              <a:t> Ensimmäinen tähtienvälinen asteroidi</a:t>
            </a:r>
          </a:p>
          <a:p>
            <a:endParaRPr lang="fi-FI" dirty="0"/>
          </a:p>
          <a:p>
            <a:r>
              <a:rPr lang="fi-FI" dirty="0" smtClean="0"/>
              <a:t> Vain elämää ei ole löydetty muualta</a:t>
            </a:r>
          </a:p>
          <a:p>
            <a:pPr lvl="1"/>
            <a:r>
              <a:rPr lang="fi-FI" dirty="0" smtClean="0"/>
              <a:t> onko vain ajan kysymys, koska löytyy?</a:t>
            </a:r>
            <a:endParaRPr lang="fi-FI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quarter" idx="11"/>
          </p:nvPr>
        </p:nvSpPr>
        <p:spPr>
          <a:xfrm>
            <a:off x="7512050" y="6103938"/>
            <a:ext cx="1174750" cy="236537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B332F-EC5C-544E-9D48-4C0F22B12CB4}" type="slidenum">
              <a:rPr lang="fi-FI" smtClean="0"/>
              <a:pPr>
                <a:defRPr/>
              </a:pPr>
              <a:t>41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2744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1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1143000"/>
          </a:xfrm>
        </p:spPr>
        <p:txBody>
          <a:bodyPr/>
          <a:lstStyle/>
          <a:p>
            <a:r>
              <a:rPr lang="fi-FI" dirty="0" smtClean="0"/>
              <a:t>Auringon serkut</a:t>
            </a:r>
            <a:endParaRPr lang="fi-FI" dirty="0"/>
          </a:p>
        </p:txBody>
      </p:sp>
      <p:sp>
        <p:nvSpPr>
          <p:cNvPr id="13315" name="Content Placeholder 22"/>
          <p:cNvSpPr>
            <a:spLocks noGrp="1"/>
          </p:cNvSpPr>
          <p:nvPr>
            <p:ph idx="1"/>
          </p:nvPr>
        </p:nvSpPr>
        <p:spPr>
          <a:xfrm>
            <a:off x="457200" y="2051050"/>
            <a:ext cx="8229600" cy="3621088"/>
          </a:xfrm>
        </p:spPr>
        <p:txBody>
          <a:bodyPr/>
          <a:lstStyle/>
          <a:p>
            <a:r>
              <a:rPr lang="fi-FI" dirty="0" smtClean="0"/>
              <a:t>Samassa kaasupilvessä syntyneitä tähtiä</a:t>
            </a:r>
          </a:p>
          <a:p>
            <a:endParaRPr lang="fi-FI" dirty="0" smtClean="0"/>
          </a:p>
          <a:p>
            <a:r>
              <a:rPr lang="fi-FI" dirty="0" smtClean="0"/>
              <a:t>Alkuainekoostumus sama</a:t>
            </a:r>
          </a:p>
          <a:p>
            <a:endParaRPr lang="fi-FI" dirty="0"/>
          </a:p>
          <a:p>
            <a:r>
              <a:rPr lang="fi-FI" dirty="0" smtClean="0"/>
              <a:t>Tähdet hajaantuneet eri suuntiin</a:t>
            </a:r>
          </a:p>
          <a:p>
            <a:pPr lvl="1"/>
            <a:r>
              <a:rPr lang="fi-FI" dirty="0" smtClean="0"/>
              <a:t> HD 162826; 110 valovuotta</a:t>
            </a:r>
            <a:endParaRPr lang="fi-FI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quarter" idx="11"/>
          </p:nvPr>
        </p:nvSpPr>
        <p:spPr>
          <a:xfrm>
            <a:off x="7512050" y="6103938"/>
            <a:ext cx="1174750" cy="236537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B332F-EC5C-544E-9D48-4C0F22B12CB4}" type="slidenum">
              <a:rPr lang="fi-FI" smtClean="0"/>
              <a:pPr>
                <a:defRPr/>
              </a:pPr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9410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557212"/>
            <a:ext cx="8229600" cy="4222177"/>
          </a:xfrm>
        </p:spPr>
        <p:txBody>
          <a:bodyPr/>
          <a:lstStyle/>
          <a:p>
            <a:r>
              <a:rPr lang="fi-FI" b="1" dirty="0" err="1" smtClean="0"/>
              <a:t>Eksoplaneetta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on planeetta, joka kiertää jotain muuta tähteä kuin aurinkoa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1"/>
          </p:nvPr>
        </p:nvSpPr>
        <p:spPr>
          <a:xfrm>
            <a:off x="7512050" y="6103938"/>
            <a:ext cx="1174750" cy="307136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13688" y="6309893"/>
            <a:ext cx="773112" cy="244475"/>
          </a:xfrm>
        </p:spPr>
        <p:txBody>
          <a:bodyPr/>
          <a:lstStyle/>
          <a:p>
            <a:pPr>
              <a:defRPr/>
            </a:pPr>
            <a:fld id="{D64C60F7-C967-3646-9F69-D434012A0106}" type="slidenum">
              <a:rPr lang="fi-FI" smtClean="0"/>
              <a:pPr>
                <a:defRPr/>
              </a:pPr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712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1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1143000"/>
          </a:xfrm>
        </p:spPr>
        <p:txBody>
          <a:bodyPr/>
          <a:lstStyle/>
          <a:p>
            <a:r>
              <a:rPr lang="fi-FI" dirty="0" smtClean="0"/>
              <a:t>Toiset aurinkokunnat</a:t>
            </a:r>
            <a:endParaRPr lang="fi-FI" dirty="0"/>
          </a:p>
        </p:txBody>
      </p:sp>
      <p:sp>
        <p:nvSpPr>
          <p:cNvPr id="13315" name="Content Placeholder 22"/>
          <p:cNvSpPr>
            <a:spLocks noGrp="1"/>
          </p:cNvSpPr>
          <p:nvPr>
            <p:ph idx="1"/>
          </p:nvPr>
        </p:nvSpPr>
        <p:spPr>
          <a:xfrm>
            <a:off x="457200" y="2051050"/>
            <a:ext cx="8229600" cy="3621088"/>
          </a:xfrm>
        </p:spPr>
        <p:txBody>
          <a:bodyPr/>
          <a:lstStyle/>
          <a:p>
            <a:r>
              <a:rPr lang="fi-FI" dirty="0" smtClean="0"/>
              <a:t> Linnunradassa noin 10</a:t>
            </a:r>
            <a:r>
              <a:rPr lang="fi-FI" baseline="30000" dirty="0" smtClean="0"/>
              <a:t>11</a:t>
            </a:r>
            <a:r>
              <a:rPr lang="fi-FI" dirty="0" smtClean="0"/>
              <a:t> tähteä</a:t>
            </a:r>
          </a:p>
          <a:p>
            <a:endParaRPr lang="fi-FI" dirty="0"/>
          </a:p>
          <a:p>
            <a:r>
              <a:rPr lang="fi-FI" dirty="0" smtClean="0"/>
              <a:t> Arviolta 1–10% tähdistä seuralaisina planeettoja</a:t>
            </a:r>
          </a:p>
          <a:p>
            <a:endParaRPr lang="fi-FI" dirty="0"/>
          </a:p>
          <a:p>
            <a:r>
              <a:rPr lang="fi-FI" dirty="0" smtClean="0"/>
              <a:t> Ensimmäiset </a:t>
            </a:r>
            <a:r>
              <a:rPr lang="fi-FI" dirty="0" err="1" smtClean="0"/>
              <a:t>eksoplaneetat</a:t>
            </a:r>
            <a:r>
              <a:rPr lang="fi-FI" dirty="0" smtClean="0"/>
              <a:t> löytyivät 1992</a:t>
            </a:r>
            <a:endParaRPr lang="fi-FI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quarter" idx="11"/>
          </p:nvPr>
        </p:nvSpPr>
        <p:spPr>
          <a:xfrm>
            <a:off x="7512050" y="6103938"/>
            <a:ext cx="1174750" cy="236537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B332F-EC5C-544E-9D48-4C0F22B12CB4}" type="slidenum">
              <a:rPr lang="fi-FI" smtClean="0"/>
              <a:pPr>
                <a:defRPr/>
              </a:pPr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5416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1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1143000"/>
          </a:xfrm>
        </p:spPr>
        <p:txBody>
          <a:bodyPr/>
          <a:lstStyle/>
          <a:p>
            <a:r>
              <a:rPr lang="fi-FI" dirty="0" err="1" smtClean="0"/>
              <a:t>Eksoplaneetoista</a:t>
            </a:r>
            <a:endParaRPr lang="fi-FI" dirty="0"/>
          </a:p>
        </p:txBody>
      </p:sp>
      <p:sp>
        <p:nvSpPr>
          <p:cNvPr id="13315" name="Content Placeholder 22"/>
          <p:cNvSpPr>
            <a:spLocks noGrp="1"/>
          </p:cNvSpPr>
          <p:nvPr>
            <p:ph idx="1"/>
          </p:nvPr>
        </p:nvSpPr>
        <p:spPr>
          <a:xfrm>
            <a:off x="457200" y="2051050"/>
            <a:ext cx="8229600" cy="3621088"/>
          </a:xfrm>
        </p:spPr>
        <p:txBody>
          <a:bodyPr/>
          <a:lstStyle/>
          <a:p>
            <a:r>
              <a:rPr lang="fi-FI" dirty="0" smtClean="0"/>
              <a:t>Aluksi löytyneet planeetat olivat kaasujättiläisiä</a:t>
            </a:r>
          </a:p>
          <a:p>
            <a:endParaRPr lang="fi-FI" dirty="0"/>
          </a:p>
          <a:p>
            <a:r>
              <a:rPr lang="fi-FI" dirty="0" smtClean="0"/>
              <a:t> Pienimassaisten </a:t>
            </a:r>
            <a:r>
              <a:rPr lang="fi-FI" dirty="0" err="1" smtClean="0"/>
              <a:t>eksoplaneettojen</a:t>
            </a:r>
            <a:r>
              <a:rPr lang="fi-FI" dirty="0" smtClean="0"/>
              <a:t> määrät kasvussa</a:t>
            </a:r>
            <a:endParaRPr lang="fi-FI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quarter" idx="11"/>
          </p:nvPr>
        </p:nvSpPr>
        <p:spPr>
          <a:xfrm>
            <a:off x="7512050" y="6103938"/>
            <a:ext cx="1174750" cy="236537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B332F-EC5C-544E-9D48-4C0F22B12CB4}" type="slidenum">
              <a:rPr lang="fi-FI" smtClean="0"/>
              <a:pPr>
                <a:defRPr/>
              </a:pPr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402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1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1143000"/>
          </a:xfrm>
        </p:spPr>
        <p:txBody>
          <a:bodyPr/>
          <a:lstStyle/>
          <a:p>
            <a:r>
              <a:rPr lang="fi-FI" dirty="0" err="1" smtClean="0"/>
              <a:t>Eksplanettojen</a:t>
            </a:r>
            <a:r>
              <a:rPr lang="fi-FI" dirty="0" smtClean="0"/>
              <a:t> etsintä</a:t>
            </a:r>
            <a:endParaRPr lang="fi-FI" dirty="0"/>
          </a:p>
        </p:txBody>
      </p:sp>
      <p:sp>
        <p:nvSpPr>
          <p:cNvPr id="13315" name="Content Placeholder 22"/>
          <p:cNvSpPr>
            <a:spLocks noGrp="1"/>
          </p:cNvSpPr>
          <p:nvPr>
            <p:ph idx="1"/>
          </p:nvPr>
        </p:nvSpPr>
        <p:spPr>
          <a:xfrm>
            <a:off x="457200" y="2051049"/>
            <a:ext cx="8229600" cy="3876675"/>
          </a:xfrm>
        </p:spPr>
        <p:txBody>
          <a:bodyPr/>
          <a:lstStyle/>
          <a:p>
            <a:r>
              <a:rPr lang="fi-FI" dirty="0" smtClean="0"/>
              <a:t>Suorat havainnot</a:t>
            </a:r>
          </a:p>
          <a:p>
            <a:pPr lvl="1"/>
            <a:r>
              <a:rPr lang="fi-FI" dirty="0" smtClean="0"/>
              <a:t>planeetta nähdään suoraan </a:t>
            </a:r>
          </a:p>
          <a:p>
            <a:pPr lvl="1"/>
            <a:r>
              <a:rPr lang="fi-FI" dirty="0" smtClean="0"/>
              <a:t>valokuvaus</a:t>
            </a:r>
          </a:p>
          <a:p>
            <a:endParaRPr lang="fi-FI" dirty="0"/>
          </a:p>
          <a:p>
            <a:r>
              <a:rPr lang="fi-FI" dirty="0" smtClean="0"/>
              <a:t>Epäsuorat havainnot</a:t>
            </a:r>
          </a:p>
          <a:p>
            <a:pPr lvl="1"/>
            <a:r>
              <a:rPr lang="fi-FI" dirty="0" smtClean="0"/>
              <a:t>erilaisia menetelmiä</a:t>
            </a:r>
          </a:p>
          <a:p>
            <a:pPr lvl="1"/>
            <a:r>
              <a:rPr lang="fi-FI" dirty="0" smtClean="0"/>
              <a:t>havainnot selitettävissä kiertolaisen avulla</a:t>
            </a:r>
            <a:endParaRPr lang="fi-FI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Palviainen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almanakka.helsinki.fi</a:t>
            </a:r>
            <a:endParaRPr lang="fi-FI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quarter" idx="11"/>
          </p:nvPr>
        </p:nvSpPr>
        <p:spPr>
          <a:xfrm>
            <a:off x="7512050" y="6103938"/>
            <a:ext cx="1174750" cy="236537"/>
          </a:xfrm>
        </p:spPr>
        <p:txBody>
          <a:bodyPr/>
          <a:lstStyle/>
          <a:p>
            <a:pPr>
              <a:defRPr/>
            </a:pPr>
            <a:r>
              <a:rPr lang="fi-FI" smtClean="0"/>
              <a:t>6.3.2018</a:t>
            </a:r>
            <a:endParaRPr lang="fi-FI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B332F-EC5C-544E-9D48-4C0F22B12CB4}" type="slidenum">
              <a:rPr lang="fi-FI" smtClean="0"/>
              <a:pPr>
                <a:defRPr/>
              </a:pPr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0288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mTstoPres20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AlmTstoPres2004.pot</Template>
  <TotalTime>4462</TotalTime>
  <Words>979</Words>
  <Application>Microsoft Office PowerPoint</Application>
  <PresentationFormat>On-screen Show (4:3)</PresentationFormat>
  <Paragraphs>384</Paragraphs>
  <Slides>41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ＭＳ Ｐゴシック</vt:lpstr>
      <vt:lpstr>Arial</vt:lpstr>
      <vt:lpstr>Calibri</vt:lpstr>
      <vt:lpstr>Lucida Grande</vt:lpstr>
      <vt:lpstr>Wingdings</vt:lpstr>
      <vt:lpstr>AlmTstoPres2004</vt:lpstr>
      <vt:lpstr>Aurinkokunta vs. eksoplaneetat</vt:lpstr>
      <vt:lpstr>Aurinkokunta – sisällysluettelo</vt:lpstr>
      <vt:lpstr>Aurinkokunta – rakenne</vt:lpstr>
      <vt:lpstr>Aurinkokunta – muuta</vt:lpstr>
      <vt:lpstr>Auringon serkut</vt:lpstr>
      <vt:lpstr>Eksoplaneetta on planeetta, joka kiertää jotain muuta tähteä kuin aurinkoa</vt:lpstr>
      <vt:lpstr>Toiset aurinkokunnat</vt:lpstr>
      <vt:lpstr>Eksoplaneetoista</vt:lpstr>
      <vt:lpstr>Eksplanettojen etsintä</vt:lpstr>
      <vt:lpstr>Eksoplaneetat – epäsuorat havaintomenetelmät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TTV-menetelmä</vt:lpstr>
      <vt:lpstr>Eksoplaneetat – löytyneet</vt:lpstr>
      <vt:lpstr>Löydetyt eksoplaneetat</vt:lpstr>
      <vt:lpstr>Löytyneistä eksoplaneetoista I</vt:lpstr>
      <vt:lpstr>Löytyneistä eksoplaneetoista II</vt:lpstr>
      <vt:lpstr>PowerPoint Presentation</vt:lpstr>
      <vt:lpstr>PowerPoint Presentation</vt:lpstr>
      <vt:lpstr>Löytyneistä eksoplaneetoista III</vt:lpstr>
      <vt:lpstr>Eksoplaneetoista</vt:lpstr>
      <vt:lpstr>Elämää maailmankaikkeudessa</vt:lpstr>
      <vt:lpstr>Mitä tarvitaan</vt:lpstr>
      <vt:lpstr>Elämästä yleensä</vt:lpstr>
      <vt:lpstr>PowerPoint Presentation</vt:lpstr>
      <vt:lpstr>Sivilisaatioita: onko niitä</vt:lpstr>
      <vt:lpstr>Kommunikointi</vt:lpstr>
      <vt:lpstr>1I/2017 U1 Oumuamua</vt:lpstr>
      <vt:lpstr>PowerPoint Presentation</vt:lpstr>
      <vt:lpstr>PowerPoint Presentation</vt:lpstr>
      <vt:lpstr>1I/2017 U1 Oumuamua</vt:lpstr>
      <vt:lpstr>PowerPoint Presentation</vt:lpstr>
      <vt:lpstr>1I/2017 U1 Oumuamua</vt:lpstr>
      <vt:lpstr>1I/2017 U1 Oumuamua</vt:lpstr>
      <vt:lpstr>Tähtienvälisiä asteroideja</vt:lpstr>
      <vt:lpstr>Aurinkokunta vs. muut</vt:lpstr>
    </vt:vector>
  </TitlesOfParts>
  <Company>almanakkatoimisto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Almanakkapresentaatio</dc:title>
  <dc:creator>Heikki Oja</dc:creator>
  <cp:lastModifiedBy>Customer</cp:lastModifiedBy>
  <cp:revision>67</cp:revision>
  <dcterms:created xsi:type="dcterms:W3CDTF">2015-01-22T07:59:37Z</dcterms:created>
  <dcterms:modified xsi:type="dcterms:W3CDTF">2018-03-06T13:50:46Z</dcterms:modified>
</cp:coreProperties>
</file>