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3" r:id="rId1"/>
  </p:sldMasterIdLst>
  <p:sldIdLst>
    <p:sldId id="256" r:id="rId2"/>
    <p:sldId id="258" r:id="rId3"/>
    <p:sldId id="260" r:id="rId4"/>
    <p:sldId id="261" r:id="rId5"/>
    <p:sldId id="264" r:id="rId6"/>
    <p:sldId id="265" r:id="rId7"/>
    <p:sldId id="266" r:id="rId8"/>
    <p:sldId id="267" r:id="rId9"/>
    <p:sldId id="268" r:id="rId10"/>
    <p:sldId id="270" r:id="rId11"/>
    <p:sldId id="271" r:id="rId12"/>
    <p:sldId id="272" r:id="rId13"/>
    <p:sldId id="273" r:id="rId14"/>
    <p:sldId id="274" r:id="rId15"/>
    <p:sldId id="275"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0" autoAdjust="0"/>
    <p:restoredTop sz="94660"/>
  </p:normalViewPr>
  <p:slideViewPr>
    <p:cSldViewPr snapToGrid="0">
      <p:cViewPr varScale="1">
        <p:scale>
          <a:sx n="90" d="100"/>
          <a:sy n="90" d="100"/>
        </p:scale>
        <p:origin x="7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a:t>Muokkaa ots. perustyyl. napsautt.</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BDF68E2-58F2-4D09-BE8B-E3BD06533059}" type="datetimeFigureOut">
              <a:rPr lang="en-US" smtClean="0"/>
              <a:t>4/21/2018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6873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98624D31-43A5-475A-80CF-332C9F6DCF35}" type="datetimeFigureOut">
              <a:rPr lang="en-US" smtClean="0"/>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97286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Otsikko ja kuvateksti">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i-FI"/>
              <a:t>Muokkaa ots. perustyyl. napsautt.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4" name="Date Placeholder 3"/>
          <p:cNvSpPr>
            <a:spLocks noGrp="1"/>
          </p:cNvSpPr>
          <p:nvPr>
            <p:ph type="dt" sz="half" idx="10"/>
          </p:nvPr>
        </p:nvSpPr>
        <p:spPr/>
        <p:txBody>
          <a:bodyPr/>
          <a:lstStyle/>
          <a:p>
            <a:fld id="{98624D31-43A5-475A-80CF-332C9F6DCF35}" type="datetimeFigureOut">
              <a:rPr lang="en-US" smtClean="0"/>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137380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i-FI"/>
              <a:t>Muokkaa ots. perustyyl. napsautt.</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4" name="Date Placeholder 3"/>
          <p:cNvSpPr>
            <a:spLocks noGrp="1"/>
          </p:cNvSpPr>
          <p:nvPr>
            <p:ph type="dt" sz="half" idx="10"/>
          </p:nvPr>
        </p:nvSpPr>
        <p:spPr/>
        <p:txBody>
          <a:bodyPr/>
          <a:lstStyle/>
          <a:p>
            <a:fld id="{98624D31-43A5-475A-80CF-332C9F6DCF35}" type="datetimeFigureOut">
              <a:rPr lang="en-US" smtClean="0"/>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895816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98624D31-43A5-475A-80CF-332C9F6DCF35}" type="datetimeFigureOut">
              <a:rPr lang="en-US" smtClean="0"/>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144466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ots. perustyyl. napsautt.</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8624D31-43A5-475A-80CF-332C9F6DCF35}" type="datetimeFigureOut">
              <a:rPr lang="en-US" smtClean="0"/>
              <a:t>4/21/2018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142820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i-FI"/>
              <a:t>Muokkaa ots. perustyyl. napsautt.</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8624D31-43A5-475A-80CF-332C9F6DCF35}" type="datetimeFigureOut">
              <a:rPr lang="en-US" smtClean="0"/>
              <a:t>4/21/2018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481666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i-FI"/>
              <a:t>Muokkaa ots. perustyyl. napsautt.</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E2D6473-DF6D-4702-B328-E0DD40540A4E}" type="datetimeFigureOut">
              <a:rPr lang="en-US" smtClean="0"/>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08394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26F7E3A-B166-407D-9866-32884E7D5B37}" type="datetimeFigureOut">
              <a:rPr lang="en-US" smtClean="0"/>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383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1243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20EBB0C4-6273-4C6E-B9BD-2EDC30F1CD52}" type="datetimeFigureOut">
              <a:rPr lang="en-US" smtClean="0"/>
              <a:t>4/21/2018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4703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1078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4/21/2018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56603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4/21/2018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168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4/21/2018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4927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32ABBEA6-7C60-4B02-AE87-00D78D8422AF}" type="datetimeFigureOut">
              <a:rPr lang="en-US" smtClean="0"/>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335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i-FI"/>
              <a:t>Lisää kuva napsauttamalla kuvaketta</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C9CAD897-D46E-4AD2-BD9B-49DD3E640873}" type="datetimeFigureOut">
              <a:rPr lang="en-US" smtClean="0"/>
              <a:t>4/21/2018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549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8624D31-43A5-475A-80CF-332C9F6DCF35}" type="datetimeFigureOut">
              <a:rPr lang="en-US" smtClean="0"/>
              <a:t>4/21/2018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2676223"/>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0E4A0D-DCE8-41F7-BFC5-222E304EA40F}"/>
              </a:ext>
            </a:extLst>
          </p:cNvPr>
          <p:cNvSpPr>
            <a:spLocks noGrp="1"/>
          </p:cNvSpPr>
          <p:nvPr>
            <p:ph type="ctrTitle"/>
          </p:nvPr>
        </p:nvSpPr>
        <p:spPr/>
        <p:txBody>
          <a:bodyPr/>
          <a:lstStyle/>
          <a:p>
            <a:r>
              <a:rPr lang="fi-FI" dirty="0"/>
              <a:t>Varhaismodernin luonnonfilosofian pääpiirteitä </a:t>
            </a:r>
          </a:p>
        </p:txBody>
      </p:sp>
      <p:sp>
        <p:nvSpPr>
          <p:cNvPr id="3" name="Alaotsikko 2">
            <a:extLst>
              <a:ext uri="{FF2B5EF4-FFF2-40B4-BE49-F238E27FC236}">
                <a16:creationId xmlns:a16="http://schemas.microsoft.com/office/drawing/2014/main" id="{9667D585-CE2A-46C4-A9B5-A4CD2932CE65}"/>
              </a:ext>
            </a:extLst>
          </p:cNvPr>
          <p:cNvSpPr>
            <a:spLocks noGrp="1"/>
          </p:cNvSpPr>
          <p:nvPr>
            <p:ph type="subTitle" idx="1"/>
          </p:nvPr>
        </p:nvSpPr>
        <p:spPr/>
        <p:txBody>
          <a:bodyPr/>
          <a:lstStyle/>
          <a:p>
            <a:r>
              <a:rPr lang="fi-FI" dirty="0"/>
              <a:t>Dos. Markku Roinila (Helsingin yliopisto)</a:t>
            </a:r>
          </a:p>
        </p:txBody>
      </p:sp>
    </p:spTree>
    <p:extLst>
      <p:ext uri="{BB962C8B-B14F-4D97-AF65-F5344CB8AC3E}">
        <p14:creationId xmlns:p14="http://schemas.microsoft.com/office/powerpoint/2010/main" val="11012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Vaihtoehtoja </a:t>
            </a:r>
            <a:r>
              <a:rPr lang="fi-FI" dirty="0" err="1"/>
              <a:t>kartesiolaiselle</a:t>
            </a:r>
            <a:r>
              <a:rPr lang="fi-FI" dirty="0"/>
              <a:t> mekanismille </a:t>
            </a:r>
          </a:p>
        </p:txBody>
      </p:sp>
      <p:sp>
        <p:nvSpPr>
          <p:cNvPr id="3" name="Sisällön paikkamerkki 2"/>
          <p:cNvSpPr>
            <a:spLocks noGrp="1"/>
          </p:cNvSpPr>
          <p:nvPr>
            <p:ph idx="1"/>
          </p:nvPr>
        </p:nvSpPr>
        <p:spPr/>
        <p:txBody>
          <a:bodyPr>
            <a:normAutofit fontScale="92500" lnSpcReduction="10000"/>
          </a:bodyPr>
          <a:lstStyle/>
          <a:p>
            <a:r>
              <a:rPr lang="fi-FI" dirty="0" err="1"/>
              <a:t>Spinozan</a:t>
            </a:r>
            <a:r>
              <a:rPr lang="fi-FI" dirty="0"/>
              <a:t> kaksoisaspektiteoria: mielen ilmiöt ja luonnon ilmiöt vastaavat toisiaan </a:t>
            </a:r>
            <a:r>
              <a:rPr lang="mr-IN" dirty="0"/>
              <a:t>–</a:t>
            </a:r>
            <a:r>
              <a:rPr lang="fi-FI" dirty="0"/>
              <a:t> esimerkiksi liike on selittävä tekijä ulotteisessa maailmassa, muttei ajatusten maailmassa. Molemmat ”maailmat” palautuvat Jumalaan eli luontoon, joka on kaiken aktiivisuuden lähde. </a:t>
            </a:r>
          </a:p>
          <a:p>
            <a:r>
              <a:rPr lang="fi-FI" dirty="0" err="1"/>
              <a:t>Leibnizin</a:t>
            </a:r>
            <a:r>
              <a:rPr lang="fi-FI" dirty="0"/>
              <a:t> mukaan kappaleiden aktiivisuuden on löydyttävä niistä itsestään. Mekanismi pätee luonnossa, mutta kappaleiden liikkeen lähde on niistä sijaitseva dynaaminen voima. Voima eroaa mekanistisista periaatteista ja nähtävä mekaniikan ilmiöiden taustalla olevana metafyysisenä periaatteena. </a:t>
            </a:r>
          </a:p>
          <a:p>
            <a:r>
              <a:rPr lang="fi-FI" dirty="0" err="1"/>
              <a:t>Leibniz</a:t>
            </a:r>
            <a:r>
              <a:rPr lang="fi-FI" dirty="0"/>
              <a:t> yhdistää luonnonfilosofiaansa </a:t>
            </a:r>
            <a:r>
              <a:rPr lang="fi-FI" dirty="0" err="1"/>
              <a:t>aristotelisia</a:t>
            </a:r>
            <a:r>
              <a:rPr lang="fi-FI" dirty="0"/>
              <a:t> piirteitä </a:t>
            </a:r>
            <a:r>
              <a:rPr lang="mr-IN" dirty="0"/>
              <a:t>–</a:t>
            </a:r>
            <a:r>
              <a:rPr lang="fi-FI" dirty="0"/>
              <a:t> aktiivinen voima sisältyy täydelliseen yksilökäsitteeseen (substantiaaliseen muotoon, joka sisältää substanssin eli monadin koko historian (&gt; päämääräsyyt). Substanssien välillä ei ole suoraa vuorovaikutusta, vaan niiden välisiä suhteita hallitsee Jumalan luoma ja ylläpitämä ennalta-asetettu harmonia. </a:t>
            </a:r>
          </a:p>
        </p:txBody>
      </p:sp>
    </p:spTree>
    <p:extLst>
      <p:ext uri="{BB962C8B-B14F-4D97-AF65-F5344CB8AC3E}">
        <p14:creationId xmlns:p14="http://schemas.microsoft.com/office/powerpoint/2010/main" val="941596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Vaihtoehtoja </a:t>
            </a:r>
            <a:r>
              <a:rPr lang="fi-FI" dirty="0" err="1"/>
              <a:t>kartesiolaiselle</a:t>
            </a:r>
            <a:r>
              <a:rPr lang="fi-FI" dirty="0"/>
              <a:t> mekanismille </a:t>
            </a:r>
          </a:p>
        </p:txBody>
      </p:sp>
      <p:sp>
        <p:nvSpPr>
          <p:cNvPr id="3" name="Sisällön paikkamerkki 2"/>
          <p:cNvSpPr>
            <a:spLocks noGrp="1"/>
          </p:cNvSpPr>
          <p:nvPr>
            <p:ph idx="1"/>
          </p:nvPr>
        </p:nvSpPr>
        <p:spPr>
          <a:xfrm>
            <a:off x="1154954" y="2603500"/>
            <a:ext cx="10445167" cy="3765402"/>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fi-FI" dirty="0" err="1"/>
              <a:t>Okkasionalismi</a:t>
            </a:r>
            <a:r>
              <a:rPr lang="fi-FI" dirty="0"/>
              <a:t> Ja ennalta-asetettu harmonia </a:t>
            </a:r>
          </a:p>
          <a:p>
            <a:pPr marL="0" marR="0" lvl="0" indent="0" defTabSz="914400" eaLnBrk="1" fontAlgn="auto" latinLnBrk="0" hangingPunct="1">
              <a:lnSpc>
                <a:spcPct val="100000"/>
              </a:lnSpc>
              <a:spcBef>
                <a:spcPts val="0"/>
              </a:spcBef>
              <a:spcAft>
                <a:spcPts val="0"/>
              </a:spcAft>
              <a:buClrTx/>
              <a:buSzTx/>
              <a:buFontTx/>
              <a:buNone/>
              <a:tabLst/>
              <a:defRPr/>
            </a:pPr>
            <a:endParaRPr lang="fi-FI" dirty="0"/>
          </a:p>
          <a:p>
            <a:pPr defTabSz="914400">
              <a:spcBef>
                <a:spcPts val="0"/>
              </a:spcBef>
              <a:buClrTx/>
              <a:buSzTx/>
            </a:pPr>
            <a:r>
              <a:rPr lang="fi-FI" dirty="0" err="1"/>
              <a:t>Okkasionalismin</a:t>
            </a:r>
            <a:r>
              <a:rPr lang="fi-FI" dirty="0"/>
              <a:t> tunnetuin edustaja Nicolas </a:t>
            </a:r>
            <a:r>
              <a:rPr lang="fi-FI" dirty="0" err="1"/>
              <a:t>Malebranche</a:t>
            </a:r>
            <a:r>
              <a:rPr lang="fi-FI" dirty="0"/>
              <a:t> (1638-1715). </a:t>
            </a:r>
          </a:p>
          <a:p>
            <a:pPr defTabSz="914400">
              <a:spcBef>
                <a:spcPts val="0"/>
              </a:spcBef>
              <a:buClrTx/>
              <a:buSzTx/>
            </a:pPr>
            <a:r>
              <a:rPr lang="fi-FI" dirty="0" err="1"/>
              <a:t>Okkasionalistit</a:t>
            </a:r>
            <a:r>
              <a:rPr lang="fi-FI" dirty="0"/>
              <a:t> eivät hyväksyneet materiaalisia substansseja </a:t>
            </a:r>
            <a:r>
              <a:rPr lang="fi-FI" dirty="0" err="1"/>
              <a:t>kausaation</a:t>
            </a:r>
            <a:r>
              <a:rPr lang="fi-FI" dirty="0"/>
              <a:t> lähteeksi, sillä ne ovat passiivisia entiteettejä. </a:t>
            </a:r>
            <a:r>
              <a:rPr lang="fi-FI" dirty="0" err="1"/>
              <a:t>Kausaatiosta</a:t>
            </a:r>
            <a:r>
              <a:rPr lang="fi-FI" dirty="0"/>
              <a:t> on yksin vastuussa Jumalan tahto. Jumala on maailman luoja ja ylläpitäjä ja hän luo maailman joka hetki uudelleen. Jos meistä näyttää siltä, että syystä seuraa vaikutus, tämä on vain okkasionaalinen syy. Todellinen syy on Jumalan tahtomus, joka yhdistää asiat toisiinsa. </a:t>
            </a:r>
          </a:p>
          <a:p>
            <a:pPr defTabSz="914400">
              <a:spcBef>
                <a:spcPts val="0"/>
              </a:spcBef>
              <a:buClrTx/>
              <a:buSzTx/>
            </a:pPr>
            <a:r>
              <a:rPr lang="fi-FI" dirty="0" err="1"/>
              <a:t>Okkasionalismin</a:t>
            </a:r>
            <a:r>
              <a:rPr lang="fi-FI" dirty="0"/>
              <a:t> mukaan Jumala hallitsee maailmaa yleisten tahtomustensa kautta, jotka on ymmärrettävä luonnonlaeiksi. Englannissa luonnonlakeihin suhtauduttiin skeptisesti, vaikka </a:t>
            </a:r>
            <a:r>
              <a:rPr lang="fi-FI" dirty="0" err="1"/>
              <a:t>Malebranche</a:t>
            </a:r>
            <a:r>
              <a:rPr lang="fi-FI" dirty="0"/>
              <a:t> oli tärkeä vaikuttaja mm. Berkeleylle ja Humelle. </a:t>
            </a:r>
          </a:p>
          <a:p>
            <a:pPr defTabSz="914400">
              <a:spcBef>
                <a:spcPts val="0"/>
              </a:spcBef>
              <a:buClrTx/>
              <a:buSzTx/>
            </a:pPr>
            <a:r>
              <a:rPr lang="fi-FI" dirty="0" err="1"/>
              <a:t>Leibnizin</a:t>
            </a:r>
            <a:r>
              <a:rPr lang="fi-FI" dirty="0"/>
              <a:t> mukaan substanssit eivät vaikuta suoraan toisiinsa, vaan Jumala säätelee niiden väliset suhteet ennalta-asetetulla harmonialla, joka asetetaan luomisen yhteydessä. Kaikkien substanssin historia laitetaan vastaamaan toisiaan, minkä vuoksi ihmiselle näyttää siltä, että kappaleet vaikuttavat suoraan toisiinsa. </a:t>
            </a:r>
          </a:p>
        </p:txBody>
      </p:sp>
    </p:spTree>
    <p:extLst>
      <p:ext uri="{BB962C8B-B14F-4D97-AF65-F5344CB8AC3E}">
        <p14:creationId xmlns:p14="http://schemas.microsoft.com/office/powerpoint/2010/main" val="196210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Isaac Newton (1642-1726)</a:t>
            </a:r>
          </a:p>
        </p:txBody>
      </p:sp>
      <p:sp>
        <p:nvSpPr>
          <p:cNvPr id="4" name="Sisällön paikkamerkki 3"/>
          <p:cNvSpPr>
            <a:spLocks noGrp="1"/>
          </p:cNvSpPr>
          <p:nvPr>
            <p:ph sz="half" idx="2"/>
          </p:nvPr>
        </p:nvSpPr>
        <p:spPr>
          <a:xfrm>
            <a:off x="4549698" y="2603500"/>
            <a:ext cx="7192536" cy="3964568"/>
          </a:xfrm>
        </p:spPr>
        <p:txBody>
          <a:bodyPr>
            <a:normAutofit fontScale="85000" lnSpcReduction="10000"/>
          </a:bodyPr>
          <a:lstStyle/>
          <a:p>
            <a:r>
              <a:rPr lang="fi-FI" i="1" dirty="0" err="1"/>
              <a:t>Principia</a:t>
            </a:r>
            <a:r>
              <a:rPr lang="fi-FI" i="1" dirty="0"/>
              <a:t> </a:t>
            </a:r>
            <a:r>
              <a:rPr lang="fi-FI" i="1" dirty="0" err="1"/>
              <a:t>mathematica</a:t>
            </a:r>
            <a:r>
              <a:rPr lang="fi-FI" i="1" dirty="0"/>
              <a:t> </a:t>
            </a:r>
            <a:r>
              <a:rPr lang="fi-FI" dirty="0"/>
              <a:t>(1687) viimeinen naula </a:t>
            </a:r>
            <a:r>
              <a:rPr lang="fi-FI" dirty="0" err="1"/>
              <a:t>kartesiolaiseen</a:t>
            </a:r>
            <a:r>
              <a:rPr lang="fi-FI" dirty="0"/>
              <a:t> luonnonfilosofian arkkuun ja </a:t>
            </a:r>
            <a:r>
              <a:rPr lang="fi-FI" dirty="0" err="1"/>
              <a:t>aristotelismille</a:t>
            </a:r>
            <a:r>
              <a:rPr lang="fi-FI" dirty="0"/>
              <a:t>: yleispätevä muotoilu kappaleiden liiketiloille (liikelait) ja yleinen painovoimalaki. </a:t>
            </a:r>
          </a:p>
          <a:p>
            <a:r>
              <a:rPr lang="fi-FI" dirty="0"/>
              <a:t>Luonnonfilosofiassa keskeisiä voimat, jotka kuvattava matemaattisin käsittein (esimerkkinä painovoimalaki). </a:t>
            </a:r>
          </a:p>
          <a:p>
            <a:r>
              <a:rPr lang="fi-FI" dirty="0"/>
              <a:t>Kartesiolaiset pitivät painovoimalakia liian aristoteelisena luonnon sielullistamisena ja kaukovaikutukseen perustavana, minkä Newton kielsi.</a:t>
            </a:r>
          </a:p>
          <a:p>
            <a:r>
              <a:rPr lang="fi-FI" dirty="0"/>
              <a:t>Newton vältti abstrakteja teorioita ja pyrki ilmiöiden selittämiseen kokeellisin menetelmin. </a:t>
            </a:r>
          </a:p>
          <a:p>
            <a:r>
              <a:rPr lang="fi-FI" dirty="0"/>
              <a:t>Newtonin voittokulkuun vaikutti se, että hänen teoriansa selittävät ilmiöitä hyvin ja niiden avulla voitiin tehdä menestyksellisiä ennustuksia. Suuri merkitys astronomialle. </a:t>
            </a:r>
          </a:p>
          <a:p>
            <a:r>
              <a:rPr lang="fi-FI" dirty="0"/>
              <a:t>Pierre-Simon </a:t>
            </a:r>
            <a:r>
              <a:rPr lang="fi-FI" dirty="0" err="1"/>
              <a:t>Laplace</a:t>
            </a:r>
            <a:r>
              <a:rPr lang="fi-FI" dirty="0"/>
              <a:t> (1749-1827) täydensi Newtonin teorioita ja osoitti, että Jumala voidaan sulkea luonnonfilosofian järjestelmän ulkopuolelle.</a:t>
            </a:r>
          </a:p>
        </p:txBody>
      </p:sp>
      <p:pic>
        <p:nvPicPr>
          <p:cNvPr id="3074" name="Picture 2" descr="Kuvahaun tulos">
            <a:extLst>
              <a:ext uri="{FF2B5EF4-FFF2-40B4-BE49-F238E27FC236}">
                <a16:creationId xmlns:a16="http://schemas.microsoft.com/office/drawing/2014/main" id="{DCA492D5-83EA-4721-92A0-BAA41042A27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88553" y="2603500"/>
            <a:ext cx="2815631"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2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Humen </a:t>
            </a:r>
            <a:r>
              <a:rPr lang="fi-FI" dirty="0" err="1"/>
              <a:t>kausaatiokritiikki</a:t>
            </a:r>
            <a:endParaRPr lang="fi-FI" dirty="0"/>
          </a:p>
        </p:txBody>
      </p:sp>
      <p:sp>
        <p:nvSpPr>
          <p:cNvPr id="3" name="Sisällön paikkamerkki 2"/>
          <p:cNvSpPr>
            <a:spLocks noGrp="1"/>
          </p:cNvSpPr>
          <p:nvPr>
            <p:ph idx="1"/>
          </p:nvPr>
        </p:nvSpPr>
        <p:spPr>
          <a:xfrm>
            <a:off x="1154955" y="2603499"/>
            <a:ext cx="6415426" cy="4158807"/>
          </a:xfrm>
        </p:spPr>
        <p:txBody>
          <a:bodyPr>
            <a:normAutofit/>
          </a:bodyPr>
          <a:lstStyle/>
          <a:p>
            <a:r>
              <a:rPr lang="fi-FI" dirty="0"/>
              <a:t>David Hume (1711-1776) erotti kausaliteetti-ajattelun kokonaan Jumalasta. </a:t>
            </a:r>
          </a:p>
          <a:p>
            <a:r>
              <a:rPr lang="fi-FI" dirty="0"/>
              <a:t>Käsitys kausaalisuudesta perustuu vain aistivaikutelmiin eikä niiden ulkopuolelta löydy varmaa syytä. </a:t>
            </a:r>
          </a:p>
          <a:p>
            <a:r>
              <a:rPr lang="fi-FI" dirty="0"/>
              <a:t>Kokemus ja muisti kertovat meille, että tapahtuma A on aina liittynyt tapahtumaan B, ja mielikuvituksen avulla muodostamme uskomuksen, että kyseessä on kausaalinen suhde, joka toistuu aina jatkossa (</a:t>
            </a:r>
            <a:r>
              <a:rPr lang="fi-FI" i="1" dirty="0" err="1"/>
              <a:t>constant</a:t>
            </a:r>
            <a:r>
              <a:rPr lang="fi-FI" i="1" dirty="0"/>
              <a:t> </a:t>
            </a:r>
            <a:r>
              <a:rPr lang="fi-FI" i="1" dirty="0" err="1"/>
              <a:t>conjuction</a:t>
            </a:r>
            <a:r>
              <a:rPr lang="fi-FI" dirty="0"/>
              <a:t>). Tämä on kuitenkin vain kuvitelma eikä sen taustalla ole mitään reaalista: aurinko ei välttämättä nouse huomenna vaikka se on tehnyt niin tähän asti.  </a:t>
            </a:r>
          </a:p>
        </p:txBody>
      </p:sp>
      <p:pic>
        <p:nvPicPr>
          <p:cNvPr id="4098" name="Picture 2" descr="Kuvahaun tulos haulle david hume">
            <a:extLst>
              <a:ext uri="{FF2B5EF4-FFF2-40B4-BE49-F238E27FC236}">
                <a16:creationId xmlns:a16="http://schemas.microsoft.com/office/drawing/2014/main" id="{001B7628-C55E-4F59-BBFD-374F79DD7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9081" y="2603499"/>
            <a:ext cx="3057752" cy="375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080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Luonnonfilosofisia kiistoja: aika ja avaruus</a:t>
            </a:r>
          </a:p>
        </p:txBody>
      </p:sp>
      <p:sp>
        <p:nvSpPr>
          <p:cNvPr id="3" name="Sisällön paikkamerkki 2"/>
          <p:cNvSpPr>
            <a:spLocks noGrp="1"/>
          </p:cNvSpPr>
          <p:nvPr>
            <p:ph idx="1"/>
          </p:nvPr>
        </p:nvSpPr>
        <p:spPr>
          <a:xfrm>
            <a:off x="1154954" y="2603500"/>
            <a:ext cx="9679623" cy="3416300"/>
          </a:xfrm>
        </p:spPr>
        <p:txBody>
          <a:bodyPr/>
          <a:lstStyle/>
          <a:p>
            <a:r>
              <a:rPr lang="fi-FI" dirty="0"/>
              <a:t>Newtonin mukaan avaruus on absoluuttinen kokonaisuus, ei vain kappaleiden välisten suhteiden joukko. Avaruus on Jumalan ”aistielin” (</a:t>
            </a:r>
            <a:r>
              <a:rPr lang="fi-FI" i="1" dirty="0" err="1"/>
              <a:t>sensorium</a:t>
            </a:r>
            <a:r>
              <a:rPr lang="fi-FI" dirty="0"/>
              <a:t>), eräänlainen attribuutti, väline maailmaan. </a:t>
            </a:r>
          </a:p>
          <a:p>
            <a:r>
              <a:rPr lang="fi-FI" dirty="0" err="1"/>
              <a:t>Leibniz</a:t>
            </a:r>
            <a:r>
              <a:rPr lang="fi-FI" dirty="0"/>
              <a:t> arvosteli näkemystä kirjeenvaihdossa Samuel Clarken kanssa. </a:t>
            </a:r>
            <a:r>
              <a:rPr lang="fi-FI" dirty="0" err="1"/>
              <a:t>Leibnizin</a:t>
            </a:r>
            <a:r>
              <a:rPr lang="fi-FI" dirty="0"/>
              <a:t> mukaan avaruus ei ole todellinen, vaan ideaalinen: aika ja avaruus ovat suhteellisia ja rakentuvat olioiden tai hetkien välisistä suhteista. Clarke piti avaruutta ominaisuutena, kun taas </a:t>
            </a:r>
            <a:r>
              <a:rPr lang="fi-FI" dirty="0" err="1"/>
              <a:t>Leibnizille</a:t>
            </a:r>
            <a:r>
              <a:rPr lang="fi-FI" dirty="0"/>
              <a:t> ajatus oli mahdoton </a:t>
            </a:r>
            <a:r>
              <a:rPr lang="mr-IN" dirty="0"/>
              <a:t>–</a:t>
            </a:r>
            <a:r>
              <a:rPr lang="fi-FI" dirty="0"/>
              <a:t> vain monadit ovat olemassa. </a:t>
            </a:r>
          </a:p>
          <a:p>
            <a:r>
              <a:rPr lang="fi-FI" dirty="0"/>
              <a:t>Ranskassa naisfilosofi </a:t>
            </a:r>
            <a:r>
              <a:rPr lang="fi-FI" dirty="0" err="1"/>
              <a:t>Émilie</a:t>
            </a:r>
            <a:r>
              <a:rPr lang="fi-FI" dirty="0"/>
              <a:t> du </a:t>
            </a:r>
            <a:r>
              <a:rPr lang="fi-FI" dirty="0" err="1"/>
              <a:t>Châtelet</a:t>
            </a:r>
            <a:r>
              <a:rPr lang="fi-FI" dirty="0"/>
              <a:t> puolusti </a:t>
            </a:r>
            <a:r>
              <a:rPr lang="fi-FI" dirty="0" err="1"/>
              <a:t>Leibnizin</a:t>
            </a:r>
            <a:r>
              <a:rPr lang="fi-FI" dirty="0"/>
              <a:t> näkemystä, kun taas Hume kielsi avaruuden ja ajan suhteellisuuden, katsoen sen olevan ristiriidassa ihmismielen äärellisyyden kanssa. </a:t>
            </a:r>
          </a:p>
          <a:p>
            <a:endParaRPr lang="fi-FI" dirty="0"/>
          </a:p>
        </p:txBody>
      </p:sp>
    </p:spTree>
    <p:extLst>
      <p:ext uri="{BB962C8B-B14F-4D97-AF65-F5344CB8AC3E}">
        <p14:creationId xmlns:p14="http://schemas.microsoft.com/office/powerpoint/2010/main" val="19561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Vis</a:t>
            </a:r>
            <a:r>
              <a:rPr lang="fi-FI" dirty="0"/>
              <a:t> </a:t>
            </a:r>
            <a:r>
              <a:rPr lang="fi-FI" dirty="0" err="1"/>
              <a:t>viva</a:t>
            </a:r>
            <a:r>
              <a:rPr lang="fi-FI" dirty="0"/>
              <a:t>-kiista </a:t>
            </a:r>
          </a:p>
        </p:txBody>
      </p:sp>
      <p:sp>
        <p:nvSpPr>
          <p:cNvPr id="3" name="Sisällön paikkamerkki 2"/>
          <p:cNvSpPr>
            <a:spLocks noGrp="1"/>
          </p:cNvSpPr>
          <p:nvPr>
            <p:ph idx="1"/>
          </p:nvPr>
        </p:nvSpPr>
        <p:spPr>
          <a:xfrm>
            <a:off x="1154954" y="2603500"/>
            <a:ext cx="10115558" cy="4180072"/>
          </a:xfrm>
        </p:spPr>
        <p:txBody>
          <a:bodyPr>
            <a:normAutofit fontScale="92500"/>
          </a:bodyPr>
          <a:lstStyle/>
          <a:p>
            <a:r>
              <a:rPr lang="fi-FI" dirty="0" err="1"/>
              <a:t>Leibnizin</a:t>
            </a:r>
            <a:r>
              <a:rPr lang="fi-FI" dirty="0"/>
              <a:t> kritiikki </a:t>
            </a:r>
            <a:r>
              <a:rPr lang="fi-FI" dirty="0" err="1"/>
              <a:t>kartesiolaista</a:t>
            </a:r>
            <a:r>
              <a:rPr lang="fi-FI" dirty="0"/>
              <a:t> liikkeen teoriaa vastaan: </a:t>
            </a:r>
            <a:r>
              <a:rPr lang="fi-FI" i="1" dirty="0" err="1"/>
              <a:t>Brevis</a:t>
            </a:r>
            <a:r>
              <a:rPr lang="fi-FI" i="1" dirty="0"/>
              <a:t> </a:t>
            </a:r>
            <a:r>
              <a:rPr lang="fi-FI" i="1" dirty="0" err="1"/>
              <a:t>demonstratio</a:t>
            </a:r>
            <a:r>
              <a:rPr lang="fi-FI" i="1" dirty="0"/>
              <a:t> </a:t>
            </a:r>
            <a:r>
              <a:rPr lang="fi-FI" dirty="0"/>
              <a:t>(1684): sen täytyy olla virheellinen, sillä se johtaa mahdollisuuteen rakentaa ikiliikkuja eikä kokemus vahvista tätä &gt; ulotteisuus ei toimi kappaleiden perustavana piirteenä </a:t>
            </a:r>
          </a:p>
          <a:p>
            <a:r>
              <a:rPr lang="fi-FI" dirty="0" err="1"/>
              <a:t>Leibniz</a:t>
            </a:r>
            <a:r>
              <a:rPr lang="fi-FI" dirty="0"/>
              <a:t> määritteli Descartesin liikelain uudelleen (massa x kiihtyvyyden neliö)=elävä voima (</a:t>
            </a:r>
            <a:r>
              <a:rPr lang="fi-FI" dirty="0" err="1"/>
              <a:t>vis</a:t>
            </a:r>
            <a:r>
              <a:rPr lang="fi-FI" dirty="0"/>
              <a:t> </a:t>
            </a:r>
            <a:r>
              <a:rPr lang="fi-FI" dirty="0" err="1"/>
              <a:t>viva</a:t>
            </a:r>
            <a:r>
              <a:rPr lang="fi-FI" dirty="0"/>
              <a:t>), tunnetaan nykyisin kineettisenä energiana. </a:t>
            </a:r>
            <a:r>
              <a:rPr lang="fi-FI" dirty="0" err="1"/>
              <a:t>Leibnizin</a:t>
            </a:r>
            <a:r>
              <a:rPr lang="fi-FI" dirty="0"/>
              <a:t> mukaan elävä voima on ainoa maailmankaikkeudessa säilyvä suure. </a:t>
            </a:r>
          </a:p>
          <a:p>
            <a:r>
              <a:rPr lang="fi-FI" dirty="0"/>
              <a:t>Kiista: onko Descartesin massa x kiihtyvyys vai </a:t>
            </a:r>
            <a:r>
              <a:rPr lang="fi-FI" dirty="0" err="1"/>
              <a:t>Leibnizin</a:t>
            </a:r>
            <a:r>
              <a:rPr lang="fi-FI" dirty="0"/>
              <a:t> massa x kiihtyvyyden neliö oikea käsitys liikemäärästä? Kiista jatkui vuosikymmeniä 1700-luvun alusta sen puoliväliin Descartesin ja </a:t>
            </a:r>
            <a:r>
              <a:rPr lang="fi-FI" dirty="0" err="1"/>
              <a:t>Leibnizin</a:t>
            </a:r>
            <a:r>
              <a:rPr lang="fi-FI" dirty="0"/>
              <a:t> kannattajien välillä (jälkimmäisistä etevin </a:t>
            </a:r>
            <a:r>
              <a:rPr lang="fi-FI" dirty="0" err="1"/>
              <a:t>Émilie</a:t>
            </a:r>
            <a:r>
              <a:rPr lang="fi-FI" dirty="0"/>
              <a:t> </a:t>
            </a:r>
            <a:r>
              <a:rPr lang="fi-FI" dirty="0" err="1"/>
              <a:t>dû</a:t>
            </a:r>
            <a:r>
              <a:rPr lang="fi-FI" dirty="0"/>
              <a:t> </a:t>
            </a:r>
            <a:r>
              <a:rPr lang="fi-FI" dirty="0" err="1"/>
              <a:t>Chatelet</a:t>
            </a:r>
            <a:r>
              <a:rPr lang="fi-FI" dirty="0"/>
              <a:t>). </a:t>
            </a:r>
          </a:p>
          <a:p>
            <a:r>
              <a:rPr lang="fi-FI" dirty="0" err="1"/>
              <a:t>D’Alembert</a:t>
            </a:r>
            <a:r>
              <a:rPr lang="fi-FI" dirty="0"/>
              <a:t> päätti kiistan </a:t>
            </a:r>
            <a:r>
              <a:rPr lang="fi-FI" i="1" dirty="0" err="1"/>
              <a:t>Traité</a:t>
            </a:r>
            <a:r>
              <a:rPr lang="fi-FI" i="1" dirty="0"/>
              <a:t> de </a:t>
            </a:r>
            <a:r>
              <a:rPr lang="fi-FI" i="1" dirty="0" err="1"/>
              <a:t>dynamiquen</a:t>
            </a:r>
            <a:r>
              <a:rPr lang="fi-FI" i="1" dirty="0"/>
              <a:t> </a:t>
            </a:r>
            <a:r>
              <a:rPr lang="fi-FI" dirty="0"/>
              <a:t>(1758) toisessa laitoksessa: hän pystyi osoittamaan, että elävän voiman säilyminen on vain teoreema, joka voidaan johtaa dynamiikan laeista. Se voidaan rinnastaa työhön, joka seuraa putoavassa kappaleessa kappaleen painosta ja putoamisen kiihtyvyyden neliöstä. </a:t>
            </a:r>
            <a:r>
              <a:rPr lang="fi-FI" dirty="0" err="1"/>
              <a:t>D’Alembert</a:t>
            </a:r>
            <a:r>
              <a:rPr lang="fi-FI" dirty="0"/>
              <a:t> erotti mekaanisen periaatteen metafysiikasta, joka taas oli </a:t>
            </a:r>
            <a:r>
              <a:rPr lang="fi-FI" dirty="0" err="1"/>
              <a:t>Leibnizin</a:t>
            </a:r>
            <a:r>
              <a:rPr lang="fi-FI" dirty="0"/>
              <a:t> alkuperäinen ajatus. </a:t>
            </a:r>
          </a:p>
        </p:txBody>
      </p:sp>
    </p:spTree>
    <p:extLst>
      <p:ext uri="{BB962C8B-B14F-4D97-AF65-F5344CB8AC3E}">
        <p14:creationId xmlns:p14="http://schemas.microsoft.com/office/powerpoint/2010/main" val="1279799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0069552" y="5798635"/>
            <a:ext cx="1826141" cy="830997"/>
          </a:xfrm>
          <a:prstGeom prst="rect">
            <a:avLst/>
          </a:prstGeom>
          <a:noFill/>
        </p:spPr>
        <p:txBody>
          <a:bodyPr wrap="none" rtlCol="0">
            <a:spAutoFit/>
          </a:bodyPr>
          <a:lstStyle/>
          <a:p>
            <a:r>
              <a:rPr lang="fi-FI" sz="4800" dirty="0"/>
              <a:t>Kiitos!</a:t>
            </a:r>
          </a:p>
        </p:txBody>
      </p:sp>
      <p:pic>
        <p:nvPicPr>
          <p:cNvPr id="5122" name="Picture 2" descr="Kuvahaun tulos haulle Physics">
            <a:extLst>
              <a:ext uri="{FF2B5EF4-FFF2-40B4-BE49-F238E27FC236}">
                <a16:creationId xmlns:a16="http://schemas.microsoft.com/office/drawing/2014/main" id="{9FFD8EAC-06EB-44D7-8290-EAD741A2E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862" y="1003609"/>
            <a:ext cx="8237035" cy="463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51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6D3182-D1A2-45EB-A678-900F70B46EBD}"/>
              </a:ext>
            </a:extLst>
          </p:cNvPr>
          <p:cNvSpPr>
            <a:spLocks noGrp="1"/>
          </p:cNvSpPr>
          <p:nvPr>
            <p:ph type="title"/>
          </p:nvPr>
        </p:nvSpPr>
        <p:spPr/>
        <p:txBody>
          <a:bodyPr/>
          <a:lstStyle/>
          <a:p>
            <a:r>
              <a:rPr lang="fi-FI" dirty="0"/>
              <a:t>Aluksi</a:t>
            </a:r>
          </a:p>
        </p:txBody>
      </p:sp>
      <p:sp>
        <p:nvSpPr>
          <p:cNvPr id="3" name="Sisällön paikkamerkki 2">
            <a:extLst>
              <a:ext uri="{FF2B5EF4-FFF2-40B4-BE49-F238E27FC236}">
                <a16:creationId xmlns:a16="http://schemas.microsoft.com/office/drawing/2014/main" id="{2FF6DCE4-B782-4027-A78B-C40B3B3350F0}"/>
              </a:ext>
            </a:extLst>
          </p:cNvPr>
          <p:cNvSpPr>
            <a:spLocks noGrp="1"/>
          </p:cNvSpPr>
          <p:nvPr>
            <p:ph idx="1"/>
          </p:nvPr>
        </p:nvSpPr>
        <p:spPr>
          <a:xfrm>
            <a:off x="1154953" y="2603500"/>
            <a:ext cx="10594023" cy="4031216"/>
          </a:xfrm>
        </p:spPr>
        <p:txBody>
          <a:bodyPr>
            <a:normAutofit fontScale="92500" lnSpcReduction="10000"/>
          </a:bodyPr>
          <a:lstStyle/>
          <a:p>
            <a:r>
              <a:rPr lang="fi-FI" dirty="0"/>
              <a:t>1600- ja 1700-luvulla filosofinen yhteisö keskusteli tiiviisti kappaleista, liikkeestä, ajasta, avaruudesta ja kappaleisiin vaikuttavista voimista. </a:t>
            </a:r>
          </a:p>
          <a:p>
            <a:r>
              <a:rPr lang="fi-FI" dirty="0"/>
              <a:t>Peruskäsitys luonnonfilosofiasta pysyi samana koko aikakauden koulukunnasta riippumatta: kaikkien mukaan kappaleet vaikuttivat toisiinsa, tuottaen muutoksia joita luonnonfilosofia pyrkii selittämään. </a:t>
            </a:r>
          </a:p>
          <a:p>
            <a:r>
              <a:rPr lang="fi-FI" dirty="0"/>
              <a:t>Luonnon kirja on kirjoitettu matematiikan kielellä ja sen kirjaimia ovat kolmiot, ympyrät ja muut geometriset kuviot (Galileo Galilei 1623).</a:t>
            </a:r>
          </a:p>
          <a:p>
            <a:r>
              <a:rPr lang="fi-FI" dirty="0"/>
              <a:t>Varhaismodernissa luonnonfilosofiassa oli kuitenkin piirteitä, jotka poikkeavat selvästi nykyisistä näkemyksistä. </a:t>
            </a:r>
          </a:p>
          <a:p>
            <a:r>
              <a:rPr lang="fi-FI" dirty="0"/>
              <a:t>Myös alkemialla ja mystiikalla oli oma osansa luonnon selittämisessä, vaikkakin tämänkaltaiset näkemykset jäivät yleensä marginaaliin. Silti mm. Newton harrasti alkemiaa. Myös hermeettisellä traditiolla oli osansa (mm. </a:t>
            </a:r>
            <a:r>
              <a:rPr lang="fi-FI" dirty="0" err="1"/>
              <a:t>Leibniz</a:t>
            </a:r>
            <a:r>
              <a:rPr lang="fi-FI" dirty="0"/>
              <a:t>). </a:t>
            </a:r>
          </a:p>
          <a:p>
            <a:pPr marL="0" indent="0">
              <a:buNone/>
            </a:pPr>
            <a:r>
              <a:rPr lang="fi-FI" dirty="0"/>
              <a:t> </a:t>
            </a:r>
          </a:p>
          <a:p>
            <a:endParaRPr lang="fi-FI" dirty="0"/>
          </a:p>
        </p:txBody>
      </p:sp>
    </p:spTree>
    <p:extLst>
      <p:ext uri="{BB962C8B-B14F-4D97-AF65-F5344CB8AC3E}">
        <p14:creationId xmlns:p14="http://schemas.microsoft.com/office/powerpoint/2010/main" val="266108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FEC3D3-746F-4A87-ABB3-B56DF95003C1}"/>
              </a:ext>
            </a:extLst>
          </p:cNvPr>
          <p:cNvSpPr>
            <a:spLocks noGrp="1"/>
          </p:cNvSpPr>
          <p:nvPr>
            <p:ph type="title"/>
          </p:nvPr>
        </p:nvSpPr>
        <p:spPr/>
        <p:txBody>
          <a:bodyPr/>
          <a:lstStyle/>
          <a:p>
            <a:r>
              <a:rPr lang="fi-FI" dirty="0"/>
              <a:t>Taustaa: Galileo </a:t>
            </a:r>
            <a:r>
              <a:rPr lang="fi-FI" dirty="0" err="1"/>
              <a:t>Galileo</a:t>
            </a:r>
            <a:endParaRPr lang="fi-FI" dirty="0"/>
          </a:p>
        </p:txBody>
      </p:sp>
      <p:sp>
        <p:nvSpPr>
          <p:cNvPr id="4" name="Sisällön paikkamerkki 3">
            <a:extLst>
              <a:ext uri="{FF2B5EF4-FFF2-40B4-BE49-F238E27FC236}">
                <a16:creationId xmlns:a16="http://schemas.microsoft.com/office/drawing/2014/main" id="{FB8FC3DB-20FD-4395-87AA-807F78A4FAD6}"/>
              </a:ext>
            </a:extLst>
          </p:cNvPr>
          <p:cNvSpPr>
            <a:spLocks noGrp="1"/>
          </p:cNvSpPr>
          <p:nvPr>
            <p:ph sz="half" idx="2"/>
          </p:nvPr>
        </p:nvSpPr>
        <p:spPr/>
        <p:txBody>
          <a:bodyPr>
            <a:normAutofit lnSpcReduction="10000"/>
          </a:bodyPr>
          <a:lstStyle/>
          <a:p>
            <a:r>
              <a:rPr lang="fi-FI" dirty="0"/>
              <a:t>Galileon kokoomateos </a:t>
            </a:r>
            <a:r>
              <a:rPr lang="fi-FI" i="1" dirty="0" err="1"/>
              <a:t>Nuove</a:t>
            </a:r>
            <a:r>
              <a:rPr lang="fi-FI" i="1" dirty="0"/>
              <a:t> </a:t>
            </a:r>
            <a:r>
              <a:rPr lang="fi-FI" i="1" dirty="0" err="1"/>
              <a:t>scienze</a:t>
            </a:r>
            <a:r>
              <a:rPr lang="fi-FI" i="1" dirty="0"/>
              <a:t> </a:t>
            </a:r>
            <a:r>
              <a:rPr lang="fi-FI" dirty="0"/>
              <a:t>(1638) oli varhaismodernin liikkeen teorian perusta.</a:t>
            </a:r>
          </a:p>
          <a:p>
            <a:r>
              <a:rPr lang="fi-FI" dirty="0"/>
              <a:t>Lepo ja liike ovat kappaleiden pysyviä tiloja eivätkä tarvitse </a:t>
            </a:r>
            <a:r>
              <a:rPr lang="fi-FI" dirty="0" err="1"/>
              <a:t>aristotelista</a:t>
            </a:r>
            <a:r>
              <a:rPr lang="fi-FI" dirty="0"/>
              <a:t> liikkumatonta liikuttajaa, joka säilyttää kappaleen liikkeen. </a:t>
            </a:r>
          </a:p>
          <a:p>
            <a:r>
              <a:rPr lang="fi-FI" dirty="0"/>
              <a:t>Jos ulkoista vastusta ei ole, liikkuva kappale jatkaa liikettään. </a:t>
            </a:r>
          </a:p>
          <a:p>
            <a:r>
              <a:rPr lang="fi-FI" dirty="0"/>
              <a:t>Voima kiihdyttää liikettä, mutta ei tuota sitä.</a:t>
            </a:r>
          </a:p>
          <a:p>
            <a:endParaRPr lang="fi-FI" dirty="0"/>
          </a:p>
        </p:txBody>
      </p:sp>
      <p:pic>
        <p:nvPicPr>
          <p:cNvPr id="1026" name="Picture 2" descr="Kuvahaun tulos haulle mechanics">
            <a:extLst>
              <a:ext uri="{FF2B5EF4-FFF2-40B4-BE49-F238E27FC236}">
                <a16:creationId xmlns:a16="http://schemas.microsoft.com/office/drawing/2014/main" id="{4FB170AB-1396-43EE-9975-DC3A28663B2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58562" y="2752598"/>
            <a:ext cx="3218688" cy="31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012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2871CF-68C3-4DF1-AFD5-26B669E1EBD9}"/>
              </a:ext>
            </a:extLst>
          </p:cNvPr>
          <p:cNvSpPr>
            <a:spLocks noGrp="1"/>
          </p:cNvSpPr>
          <p:nvPr>
            <p:ph type="title"/>
          </p:nvPr>
        </p:nvSpPr>
        <p:spPr/>
        <p:txBody>
          <a:bodyPr/>
          <a:lstStyle/>
          <a:p>
            <a:r>
              <a:rPr lang="fi-FI" dirty="0"/>
              <a:t>Taustaa: </a:t>
            </a:r>
            <a:r>
              <a:rPr lang="fi-FI" dirty="0" err="1"/>
              <a:t>Aristotelismi</a:t>
            </a:r>
            <a:r>
              <a:rPr lang="fi-FI" dirty="0"/>
              <a:t> ja atomismi</a:t>
            </a:r>
          </a:p>
        </p:txBody>
      </p:sp>
      <p:sp>
        <p:nvSpPr>
          <p:cNvPr id="3" name="Sisällön paikkamerkki 2">
            <a:extLst>
              <a:ext uri="{FF2B5EF4-FFF2-40B4-BE49-F238E27FC236}">
                <a16:creationId xmlns:a16="http://schemas.microsoft.com/office/drawing/2014/main" id="{0CD71BB4-F2D1-4B7D-ACC0-42505B752042}"/>
              </a:ext>
            </a:extLst>
          </p:cNvPr>
          <p:cNvSpPr>
            <a:spLocks noGrp="1"/>
          </p:cNvSpPr>
          <p:nvPr>
            <p:ph idx="1"/>
          </p:nvPr>
        </p:nvSpPr>
        <p:spPr/>
        <p:txBody>
          <a:bodyPr>
            <a:normAutofit fontScale="92500" lnSpcReduction="10000"/>
          </a:bodyPr>
          <a:lstStyle/>
          <a:p>
            <a:r>
              <a:rPr lang="fi-FI" dirty="0"/>
              <a:t>Vaikka useimmat varhaismodernit filosofit kritisoivat </a:t>
            </a:r>
            <a:r>
              <a:rPr lang="fi-FI" dirty="0" err="1"/>
              <a:t>aristotelista</a:t>
            </a:r>
            <a:r>
              <a:rPr lang="fi-FI" dirty="0"/>
              <a:t> luonnonfilosofiaa, se vaikutti taustalla – opetettiin yliopistoissa 1600-loppuun saakka toisin kuin muita suuntauksia. </a:t>
            </a:r>
          </a:p>
          <a:p>
            <a:r>
              <a:rPr lang="fi-FI" dirty="0"/>
              <a:t>Keskeisellä sijalla </a:t>
            </a:r>
            <a:r>
              <a:rPr lang="fi-FI" dirty="0" err="1"/>
              <a:t>hylomorfismi</a:t>
            </a:r>
            <a:r>
              <a:rPr lang="fi-FI" dirty="0"/>
              <a:t> (materia + substantiaalinen muoto), elementtioppi (maa, ilma, vesi, tuli / kuumuus, kylmyys, kosteus, kuivuus) ja erilaiset syyt (mm. vaikuttavat syyt ja päämääräsyyt).</a:t>
            </a:r>
          </a:p>
          <a:p>
            <a:r>
              <a:rPr lang="fi-FI" dirty="0" err="1"/>
              <a:t>Renesanssifilosofiassa</a:t>
            </a:r>
            <a:r>
              <a:rPr lang="fi-FI" dirty="0"/>
              <a:t> ja 1600-luvulla atomismi oli suosittu vaihtoehto </a:t>
            </a:r>
            <a:r>
              <a:rPr lang="fi-FI" dirty="0" err="1"/>
              <a:t>aristotelismille</a:t>
            </a:r>
            <a:r>
              <a:rPr lang="fi-FI" dirty="0"/>
              <a:t>. Ajatuksena se, että luonto koostuu jakamattomista perusyksiköistä (mm. Galilei kuului tähän ryhmään). </a:t>
            </a:r>
          </a:p>
          <a:p>
            <a:r>
              <a:rPr lang="fi-FI" dirty="0"/>
              <a:t>Varhaismoderneista filosofeista tunnetuin atomisti Pierre </a:t>
            </a:r>
            <a:r>
              <a:rPr lang="fi-FI" dirty="0" err="1"/>
              <a:t>Gassendi</a:t>
            </a:r>
            <a:r>
              <a:rPr lang="fi-FI" dirty="0"/>
              <a:t> (1592-1655). Hän pyrki yhteensovittamaan epikurolaisen atomismin kristinuskon kanssa ja kannatti ajatusta tyhjiöstä, jossa atomien liike tapahtuu ikuisesti. </a:t>
            </a:r>
          </a:p>
        </p:txBody>
      </p:sp>
    </p:spTree>
    <p:extLst>
      <p:ext uri="{BB962C8B-B14F-4D97-AF65-F5344CB8AC3E}">
        <p14:creationId xmlns:p14="http://schemas.microsoft.com/office/powerpoint/2010/main" val="249319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0FE3A7-F134-46EF-A658-235E9B23FF51}"/>
              </a:ext>
            </a:extLst>
          </p:cNvPr>
          <p:cNvSpPr>
            <a:spLocks noGrp="1"/>
          </p:cNvSpPr>
          <p:nvPr>
            <p:ph type="title"/>
          </p:nvPr>
        </p:nvSpPr>
        <p:spPr/>
        <p:txBody>
          <a:bodyPr/>
          <a:lstStyle/>
          <a:p>
            <a:r>
              <a:rPr lang="fi-FI" dirty="0"/>
              <a:t>Mekanistinen luonnonfilosofia</a:t>
            </a:r>
          </a:p>
        </p:txBody>
      </p:sp>
      <p:sp>
        <p:nvSpPr>
          <p:cNvPr id="4" name="Sisällön paikkamerkki 3">
            <a:extLst>
              <a:ext uri="{FF2B5EF4-FFF2-40B4-BE49-F238E27FC236}">
                <a16:creationId xmlns:a16="http://schemas.microsoft.com/office/drawing/2014/main" id="{2C95CCA3-34A2-4A84-8257-DF04697E73A1}"/>
              </a:ext>
            </a:extLst>
          </p:cNvPr>
          <p:cNvSpPr>
            <a:spLocks noGrp="1"/>
          </p:cNvSpPr>
          <p:nvPr>
            <p:ph sz="half" idx="2"/>
          </p:nvPr>
        </p:nvSpPr>
        <p:spPr>
          <a:xfrm>
            <a:off x="3854370" y="2603499"/>
            <a:ext cx="7836060" cy="3808875"/>
          </a:xfrm>
        </p:spPr>
        <p:txBody>
          <a:bodyPr>
            <a:normAutofit fontScale="85000" lnSpcReduction="10000"/>
          </a:bodyPr>
          <a:lstStyle/>
          <a:p>
            <a:r>
              <a:rPr lang="fi-FI" dirty="0"/>
              <a:t>Mekanistit (mm. Descartes, Boyle, </a:t>
            </a:r>
            <a:r>
              <a:rPr lang="fi-FI" dirty="0" err="1"/>
              <a:t>Mersenne</a:t>
            </a:r>
            <a:r>
              <a:rPr lang="fi-FI" dirty="0"/>
              <a:t>) halusivat korvata </a:t>
            </a:r>
            <a:r>
              <a:rPr lang="fi-FI" dirty="0" err="1"/>
              <a:t>aristotelismin</a:t>
            </a:r>
            <a:r>
              <a:rPr lang="fi-FI" dirty="0"/>
              <a:t> yksinkertaisemmalla fysiikalla. Muotojen ja kvaliteettien tilalle tulivat liike ja aine. </a:t>
            </a:r>
          </a:p>
          <a:p>
            <a:r>
              <a:rPr lang="en-US" dirty="0" err="1"/>
              <a:t>Mekanistisessa</a:t>
            </a:r>
            <a:r>
              <a:rPr lang="en-US" dirty="0"/>
              <a:t> </a:t>
            </a:r>
            <a:r>
              <a:rPr lang="en-US" dirty="0" err="1"/>
              <a:t>mallissa</a:t>
            </a:r>
            <a:r>
              <a:rPr lang="en-US" dirty="0"/>
              <a:t> </a:t>
            </a:r>
            <a:r>
              <a:rPr lang="en-US" dirty="0" err="1"/>
              <a:t>kaikki</a:t>
            </a:r>
            <a:r>
              <a:rPr lang="en-US" dirty="0"/>
              <a:t> </a:t>
            </a:r>
            <a:r>
              <a:rPr lang="en-US" dirty="0" err="1"/>
              <a:t>luonnolliset</a:t>
            </a:r>
            <a:r>
              <a:rPr lang="en-US" dirty="0"/>
              <a:t> </a:t>
            </a:r>
            <a:r>
              <a:rPr lang="en-US" dirty="0" err="1"/>
              <a:t>ilmiöt</a:t>
            </a:r>
            <a:r>
              <a:rPr lang="en-US" dirty="0"/>
              <a:t> </a:t>
            </a:r>
            <a:r>
              <a:rPr lang="en-US" dirty="0" err="1"/>
              <a:t>perustuvat</a:t>
            </a:r>
            <a:r>
              <a:rPr lang="en-US" dirty="0"/>
              <a:t> </a:t>
            </a:r>
            <a:r>
              <a:rPr lang="en-US" dirty="0" err="1"/>
              <a:t>havaitsemattomien</a:t>
            </a:r>
            <a:r>
              <a:rPr lang="en-US" dirty="0"/>
              <a:t> </a:t>
            </a:r>
            <a:r>
              <a:rPr lang="en-US" dirty="0" err="1"/>
              <a:t>ainesosien</a:t>
            </a:r>
            <a:r>
              <a:rPr lang="en-US" dirty="0"/>
              <a:t> (</a:t>
            </a:r>
            <a:r>
              <a:rPr lang="en-US" dirty="0" err="1"/>
              <a:t>partikkeleiden</a:t>
            </a:r>
            <a:r>
              <a:rPr lang="en-US" dirty="0"/>
              <a:t>) </a:t>
            </a:r>
            <a:r>
              <a:rPr lang="en-US" dirty="0" err="1"/>
              <a:t>liikkeeseen</a:t>
            </a:r>
            <a:r>
              <a:rPr lang="en-US" dirty="0"/>
              <a:t> tai </a:t>
            </a:r>
            <a:r>
              <a:rPr lang="en-US" dirty="0" err="1"/>
              <a:t>lepoon</a:t>
            </a:r>
            <a:r>
              <a:rPr lang="en-US" dirty="0"/>
              <a:t>. </a:t>
            </a:r>
            <a:r>
              <a:rPr lang="en-US" dirty="0" err="1"/>
              <a:t>Partikkeleita</a:t>
            </a:r>
            <a:r>
              <a:rPr lang="en-US" dirty="0"/>
              <a:t> </a:t>
            </a:r>
            <a:r>
              <a:rPr lang="en-US" dirty="0" err="1"/>
              <a:t>luonnehtivat</a:t>
            </a:r>
            <a:r>
              <a:rPr lang="en-US" dirty="0"/>
              <a:t> </a:t>
            </a:r>
            <a:r>
              <a:rPr lang="en-US" dirty="0" err="1"/>
              <a:t>perustavat</a:t>
            </a:r>
            <a:r>
              <a:rPr lang="en-US" dirty="0"/>
              <a:t> </a:t>
            </a:r>
            <a:r>
              <a:rPr lang="en-US" dirty="0" err="1"/>
              <a:t>ominaisuudet</a:t>
            </a:r>
            <a:r>
              <a:rPr lang="en-US" dirty="0"/>
              <a:t> </a:t>
            </a:r>
            <a:r>
              <a:rPr lang="en-US" dirty="0" err="1"/>
              <a:t>muoto</a:t>
            </a:r>
            <a:r>
              <a:rPr lang="en-US" dirty="0"/>
              <a:t>, </a:t>
            </a:r>
            <a:r>
              <a:rPr lang="en-US" dirty="0" err="1"/>
              <a:t>koko</a:t>
            </a:r>
            <a:r>
              <a:rPr lang="en-US" dirty="0"/>
              <a:t> ja </a:t>
            </a:r>
            <a:r>
              <a:rPr lang="en-US" dirty="0" err="1"/>
              <a:t>läpäisemättömyys</a:t>
            </a:r>
            <a:r>
              <a:rPr lang="en-US" dirty="0"/>
              <a:t>. </a:t>
            </a:r>
            <a:r>
              <a:rPr lang="en-US" dirty="0" err="1"/>
              <a:t>Kaikki</a:t>
            </a:r>
            <a:r>
              <a:rPr lang="en-US" dirty="0"/>
              <a:t> </a:t>
            </a:r>
            <a:r>
              <a:rPr lang="en-US" dirty="0" err="1"/>
              <a:t>muut</a:t>
            </a:r>
            <a:r>
              <a:rPr lang="en-US" dirty="0"/>
              <a:t> </a:t>
            </a:r>
            <a:r>
              <a:rPr lang="en-US" dirty="0" err="1"/>
              <a:t>kappaleiden</a:t>
            </a:r>
            <a:r>
              <a:rPr lang="en-US" dirty="0"/>
              <a:t> </a:t>
            </a:r>
            <a:r>
              <a:rPr lang="en-US" dirty="0" err="1"/>
              <a:t>ominaisuudet</a:t>
            </a:r>
            <a:r>
              <a:rPr lang="en-US" dirty="0"/>
              <a:t>, </a:t>
            </a:r>
            <a:r>
              <a:rPr lang="en-US" dirty="0" err="1"/>
              <a:t>kuten</a:t>
            </a:r>
            <a:r>
              <a:rPr lang="en-US" dirty="0"/>
              <a:t> </a:t>
            </a:r>
            <a:r>
              <a:rPr lang="en-US" dirty="0" err="1"/>
              <a:t>väri</a:t>
            </a:r>
            <a:r>
              <a:rPr lang="en-US" dirty="0"/>
              <a:t>, </a:t>
            </a:r>
            <a:r>
              <a:rPr lang="en-US" dirty="0" err="1"/>
              <a:t>haju</a:t>
            </a:r>
            <a:r>
              <a:rPr lang="en-US" dirty="0"/>
              <a:t>, </a:t>
            </a:r>
            <a:r>
              <a:rPr lang="en-US" dirty="0" err="1"/>
              <a:t>painovoima</a:t>
            </a:r>
            <a:r>
              <a:rPr lang="en-US" dirty="0"/>
              <a:t>, </a:t>
            </a:r>
            <a:r>
              <a:rPr lang="en-US" dirty="0" err="1"/>
              <a:t>magnetismi</a:t>
            </a:r>
            <a:r>
              <a:rPr lang="en-US" dirty="0"/>
              <a:t>, </a:t>
            </a:r>
            <a:r>
              <a:rPr lang="en-US" dirty="0" err="1"/>
              <a:t>kovuus</a:t>
            </a:r>
            <a:r>
              <a:rPr lang="en-US" dirty="0"/>
              <a:t> </a:t>
            </a:r>
            <a:r>
              <a:rPr lang="en-US" dirty="0" err="1"/>
              <a:t>jne</a:t>
            </a:r>
            <a:r>
              <a:rPr lang="en-US" dirty="0"/>
              <a:t>. </a:t>
            </a:r>
            <a:r>
              <a:rPr lang="en-US" dirty="0" err="1"/>
              <a:t>katsotaan</a:t>
            </a:r>
            <a:r>
              <a:rPr lang="en-US" dirty="0"/>
              <a:t> </a:t>
            </a:r>
            <a:r>
              <a:rPr lang="en-US" dirty="0" err="1"/>
              <a:t>johtuvan</a:t>
            </a:r>
            <a:r>
              <a:rPr lang="en-US" dirty="0"/>
              <a:t> </a:t>
            </a:r>
            <a:r>
              <a:rPr lang="en-US" dirty="0" err="1"/>
              <a:t>yksittäisten</a:t>
            </a:r>
            <a:r>
              <a:rPr lang="en-US" dirty="0"/>
              <a:t> </a:t>
            </a:r>
            <a:r>
              <a:rPr lang="en-US" dirty="0" err="1"/>
              <a:t>partikkeleiden</a:t>
            </a:r>
            <a:r>
              <a:rPr lang="en-US" dirty="0"/>
              <a:t> </a:t>
            </a:r>
            <a:r>
              <a:rPr lang="en-US" dirty="0" err="1"/>
              <a:t>liikkeestä</a:t>
            </a:r>
            <a:r>
              <a:rPr lang="en-US" dirty="0"/>
              <a:t>. </a:t>
            </a:r>
            <a:r>
              <a:rPr lang="en-US" dirty="0" err="1"/>
              <a:t>Koska</a:t>
            </a:r>
            <a:r>
              <a:rPr lang="en-US" dirty="0"/>
              <a:t> </a:t>
            </a:r>
            <a:r>
              <a:rPr lang="en-US" dirty="0" err="1"/>
              <a:t>partikkeleita</a:t>
            </a:r>
            <a:r>
              <a:rPr lang="en-US" dirty="0"/>
              <a:t> </a:t>
            </a:r>
            <a:r>
              <a:rPr lang="en-US" dirty="0" err="1"/>
              <a:t>ei</a:t>
            </a:r>
            <a:r>
              <a:rPr lang="en-US" dirty="0"/>
              <a:t> </a:t>
            </a:r>
            <a:r>
              <a:rPr lang="en-US" dirty="0" err="1"/>
              <a:t>voida</a:t>
            </a:r>
            <a:r>
              <a:rPr lang="en-US" dirty="0"/>
              <a:t> </a:t>
            </a:r>
            <a:r>
              <a:rPr lang="en-US" dirty="0" err="1"/>
              <a:t>havaita</a:t>
            </a:r>
            <a:r>
              <a:rPr lang="en-US" dirty="0"/>
              <a:t>, </a:t>
            </a:r>
            <a:r>
              <a:rPr lang="en-US" dirty="0" err="1"/>
              <a:t>selitykset</a:t>
            </a:r>
            <a:r>
              <a:rPr lang="en-US" dirty="0"/>
              <a:t> on </a:t>
            </a:r>
            <a:r>
              <a:rPr lang="en-US" dirty="0" err="1"/>
              <a:t>oletettava</a:t>
            </a:r>
            <a:r>
              <a:rPr lang="en-US" dirty="0"/>
              <a:t> ja </a:t>
            </a:r>
            <a:r>
              <a:rPr lang="en-US" dirty="0" err="1"/>
              <a:t>niitä</a:t>
            </a:r>
            <a:r>
              <a:rPr lang="en-US" dirty="0"/>
              <a:t> on </a:t>
            </a:r>
            <a:r>
              <a:rPr lang="en-US" dirty="0" err="1"/>
              <a:t>tuettava</a:t>
            </a:r>
            <a:r>
              <a:rPr lang="en-US" dirty="0"/>
              <a:t> </a:t>
            </a:r>
            <a:r>
              <a:rPr lang="en-US" dirty="0" err="1"/>
              <a:t>havainnoilla</a:t>
            </a:r>
            <a:r>
              <a:rPr lang="en-US" dirty="0"/>
              <a:t>.</a:t>
            </a:r>
          </a:p>
          <a:p>
            <a:r>
              <a:rPr lang="en-US" dirty="0" err="1"/>
              <a:t>Luonto</a:t>
            </a:r>
            <a:r>
              <a:rPr lang="en-US" dirty="0"/>
              <a:t> </a:t>
            </a:r>
            <a:r>
              <a:rPr lang="en-US" dirty="0" err="1"/>
              <a:t>toimii</a:t>
            </a:r>
            <a:r>
              <a:rPr lang="en-US" dirty="0"/>
              <a:t> </a:t>
            </a:r>
            <a:r>
              <a:rPr lang="en-US" dirty="0" err="1"/>
              <a:t>säännönmukaisesti</a:t>
            </a:r>
            <a:r>
              <a:rPr lang="en-US" dirty="0"/>
              <a:t> </a:t>
            </a:r>
            <a:r>
              <a:rPr lang="en-US" dirty="0" err="1"/>
              <a:t>kuten</a:t>
            </a:r>
            <a:r>
              <a:rPr lang="en-US" dirty="0"/>
              <a:t> </a:t>
            </a:r>
            <a:r>
              <a:rPr lang="en-US" dirty="0" err="1"/>
              <a:t>valtava</a:t>
            </a:r>
            <a:r>
              <a:rPr lang="en-US" dirty="0"/>
              <a:t> </a:t>
            </a:r>
            <a:r>
              <a:rPr lang="en-US" dirty="0" err="1"/>
              <a:t>kellokoneisto</a:t>
            </a:r>
            <a:r>
              <a:rPr lang="en-US" dirty="0"/>
              <a:t> (Robert Boyle). </a:t>
            </a:r>
            <a:r>
              <a:rPr lang="en-US" dirty="0" err="1"/>
              <a:t>Descartesin</a:t>
            </a:r>
            <a:r>
              <a:rPr lang="en-US" dirty="0"/>
              <a:t> on </a:t>
            </a:r>
            <a:r>
              <a:rPr lang="en-US" dirty="0" err="1"/>
              <a:t>tulkittu</a:t>
            </a:r>
            <a:r>
              <a:rPr lang="en-US" dirty="0"/>
              <a:t> </a:t>
            </a:r>
            <a:r>
              <a:rPr lang="en-US" dirty="0" err="1"/>
              <a:t>ajattelevan</a:t>
            </a:r>
            <a:r>
              <a:rPr lang="en-US" dirty="0"/>
              <a:t>, </a:t>
            </a:r>
            <a:r>
              <a:rPr lang="en-US" dirty="0" err="1"/>
              <a:t>että</a:t>
            </a:r>
            <a:r>
              <a:rPr lang="en-US" dirty="0"/>
              <a:t> </a:t>
            </a:r>
            <a:r>
              <a:rPr lang="en-US" dirty="0" err="1"/>
              <a:t>eläimet</a:t>
            </a:r>
            <a:r>
              <a:rPr lang="en-US" dirty="0"/>
              <a:t> </a:t>
            </a:r>
            <a:r>
              <a:rPr lang="en-US" dirty="0" err="1"/>
              <a:t>toimivat</a:t>
            </a:r>
            <a:r>
              <a:rPr lang="en-US" dirty="0"/>
              <a:t> </a:t>
            </a:r>
            <a:r>
              <a:rPr lang="en-US" dirty="0" err="1"/>
              <a:t>koneiden</a:t>
            </a:r>
            <a:r>
              <a:rPr lang="en-US" dirty="0"/>
              <a:t> </a:t>
            </a:r>
            <a:r>
              <a:rPr lang="en-US" dirty="0" err="1"/>
              <a:t>lailla</a:t>
            </a:r>
            <a:r>
              <a:rPr lang="en-US" dirty="0"/>
              <a:t>.</a:t>
            </a:r>
          </a:p>
          <a:p>
            <a:pPr marL="0" indent="0">
              <a:buNone/>
            </a:pPr>
            <a:r>
              <a:rPr lang="en-US" dirty="0"/>
              <a:t>“Koko </a:t>
            </a:r>
            <a:r>
              <a:rPr lang="en-US" dirty="0" err="1"/>
              <a:t>kaikkeudessa</a:t>
            </a:r>
            <a:r>
              <a:rPr lang="en-US" dirty="0"/>
              <a:t> on </a:t>
            </a:r>
            <a:r>
              <a:rPr lang="en-US" dirty="0" err="1"/>
              <a:t>siis</a:t>
            </a:r>
            <a:r>
              <a:rPr lang="en-US" dirty="0"/>
              <a:t> </a:t>
            </a:r>
            <a:r>
              <a:rPr lang="en-US" dirty="0" err="1"/>
              <a:t>olemassa</a:t>
            </a:r>
            <a:r>
              <a:rPr lang="en-US" dirty="0"/>
              <a:t> vain </a:t>
            </a:r>
            <a:r>
              <a:rPr lang="en-US" dirty="0" err="1"/>
              <a:t>yhtä</a:t>
            </a:r>
            <a:r>
              <a:rPr lang="en-US" dirty="0"/>
              <a:t> ja </a:t>
            </a:r>
            <a:r>
              <a:rPr lang="en-US" dirty="0" err="1"/>
              <a:t>samaa</a:t>
            </a:r>
            <a:r>
              <a:rPr lang="en-US" dirty="0"/>
              <a:t> </a:t>
            </a:r>
            <a:r>
              <a:rPr lang="en-US" dirty="0" err="1"/>
              <a:t>ainetta</a:t>
            </a:r>
            <a:r>
              <a:rPr lang="en-US" dirty="0"/>
              <a:t>, ja se </a:t>
            </a:r>
            <a:r>
              <a:rPr lang="en-US" dirty="0" err="1"/>
              <a:t>kaikki</a:t>
            </a:r>
            <a:r>
              <a:rPr lang="en-US" dirty="0"/>
              <a:t> </a:t>
            </a:r>
            <a:r>
              <a:rPr lang="en-US" dirty="0" err="1"/>
              <a:t>tunnetaan</a:t>
            </a:r>
            <a:r>
              <a:rPr lang="en-US" dirty="0"/>
              <a:t> </a:t>
            </a:r>
            <a:r>
              <a:rPr lang="en-US" dirty="0" err="1"/>
              <a:t>nimenomaan</a:t>
            </a:r>
            <a:r>
              <a:rPr lang="en-US" dirty="0"/>
              <a:t> </a:t>
            </a:r>
            <a:r>
              <a:rPr lang="en-US" dirty="0" err="1"/>
              <a:t>siitä</a:t>
            </a:r>
            <a:r>
              <a:rPr lang="en-US" dirty="0"/>
              <a:t> </a:t>
            </a:r>
            <a:r>
              <a:rPr lang="en-US" dirty="0" err="1"/>
              <a:t>yhdestä</a:t>
            </a:r>
            <a:r>
              <a:rPr lang="en-US" dirty="0"/>
              <a:t> </a:t>
            </a:r>
            <a:r>
              <a:rPr lang="en-US" dirty="0" err="1"/>
              <a:t>asiasta</a:t>
            </a:r>
            <a:r>
              <a:rPr lang="en-US" dirty="0"/>
              <a:t>, </a:t>
            </a:r>
            <a:r>
              <a:rPr lang="en-US" dirty="0" err="1"/>
              <a:t>että</a:t>
            </a:r>
            <a:r>
              <a:rPr lang="en-US" dirty="0"/>
              <a:t> se on </a:t>
            </a:r>
            <a:r>
              <a:rPr lang="en-US" dirty="0" err="1"/>
              <a:t>ulottuvaista</a:t>
            </a:r>
            <a:r>
              <a:rPr lang="en-US" dirty="0"/>
              <a:t>. </a:t>
            </a:r>
            <a:r>
              <a:rPr lang="en-US" dirty="0" err="1"/>
              <a:t>Myös</a:t>
            </a:r>
            <a:r>
              <a:rPr lang="en-US" dirty="0"/>
              <a:t> </a:t>
            </a:r>
            <a:r>
              <a:rPr lang="en-US" dirty="0" err="1"/>
              <a:t>kaikki</a:t>
            </a:r>
            <a:r>
              <a:rPr lang="en-US" dirty="0"/>
              <a:t> </a:t>
            </a:r>
            <a:r>
              <a:rPr lang="en-US" dirty="0" err="1"/>
              <a:t>ominaisuudet</a:t>
            </a:r>
            <a:r>
              <a:rPr lang="en-US" dirty="0"/>
              <a:t>, </a:t>
            </a:r>
            <a:r>
              <a:rPr lang="en-US" dirty="0" err="1"/>
              <a:t>jotka</a:t>
            </a:r>
            <a:r>
              <a:rPr lang="en-US" dirty="0"/>
              <a:t> </a:t>
            </a:r>
            <a:r>
              <a:rPr lang="en-US" dirty="0" err="1"/>
              <a:t>havaitsemme</a:t>
            </a:r>
            <a:r>
              <a:rPr lang="en-US" dirty="0"/>
              <a:t> </a:t>
            </a:r>
            <a:r>
              <a:rPr lang="en-US" dirty="0" err="1"/>
              <a:t>siinä</a:t>
            </a:r>
            <a:r>
              <a:rPr lang="en-US" dirty="0"/>
              <a:t> </a:t>
            </a:r>
            <a:r>
              <a:rPr lang="en-US" dirty="0" err="1"/>
              <a:t>selvästi</a:t>
            </a:r>
            <a:r>
              <a:rPr lang="en-US" dirty="0"/>
              <a:t>, </a:t>
            </a:r>
            <a:r>
              <a:rPr lang="en-US" dirty="0" err="1"/>
              <a:t>palautuvat</a:t>
            </a:r>
            <a:r>
              <a:rPr lang="en-US" dirty="0"/>
              <a:t> </a:t>
            </a:r>
            <a:r>
              <a:rPr lang="en-US" dirty="0" err="1"/>
              <a:t>siihen</a:t>
            </a:r>
            <a:r>
              <a:rPr lang="en-US" dirty="0"/>
              <a:t> </a:t>
            </a:r>
            <a:r>
              <a:rPr lang="en-US" dirty="0" err="1"/>
              <a:t>yhteen</a:t>
            </a:r>
            <a:r>
              <a:rPr lang="en-US" dirty="0"/>
              <a:t> </a:t>
            </a:r>
            <a:r>
              <a:rPr lang="en-US" dirty="0" err="1"/>
              <a:t>asiaan</a:t>
            </a:r>
            <a:r>
              <a:rPr lang="en-US" dirty="0"/>
              <a:t>, </a:t>
            </a:r>
            <a:r>
              <a:rPr lang="en-US" dirty="0" err="1"/>
              <a:t>että</a:t>
            </a:r>
            <a:r>
              <a:rPr lang="en-US" dirty="0"/>
              <a:t> se on </a:t>
            </a:r>
            <a:r>
              <a:rPr lang="en-US" dirty="0" err="1"/>
              <a:t>ositettavissa</a:t>
            </a:r>
            <a:r>
              <a:rPr lang="en-US" dirty="0"/>
              <a:t> ja </a:t>
            </a:r>
            <a:r>
              <a:rPr lang="en-US" dirty="0" err="1"/>
              <a:t>sen</a:t>
            </a:r>
            <a:r>
              <a:rPr lang="en-US" dirty="0"/>
              <a:t> </a:t>
            </a:r>
            <a:r>
              <a:rPr lang="en-US" dirty="0" err="1"/>
              <a:t>osat</a:t>
            </a:r>
            <a:r>
              <a:rPr lang="en-US" dirty="0"/>
              <a:t> </a:t>
            </a:r>
            <a:r>
              <a:rPr lang="en-US" dirty="0" err="1"/>
              <a:t>ovat</a:t>
            </a:r>
            <a:r>
              <a:rPr lang="en-US" dirty="0"/>
              <a:t> </a:t>
            </a:r>
            <a:r>
              <a:rPr lang="en-US" dirty="0" err="1"/>
              <a:t>liikkuvia</a:t>
            </a:r>
            <a:r>
              <a:rPr lang="en-US" dirty="0"/>
              <a:t> ja </a:t>
            </a:r>
            <a:r>
              <a:rPr lang="en-US" dirty="0" err="1"/>
              <a:t>että</a:t>
            </a:r>
            <a:r>
              <a:rPr lang="en-US" dirty="0"/>
              <a:t> se </a:t>
            </a:r>
            <a:r>
              <a:rPr lang="en-US" dirty="0" err="1"/>
              <a:t>voi</a:t>
            </a:r>
            <a:r>
              <a:rPr lang="en-US" dirty="0"/>
              <a:t> </a:t>
            </a:r>
            <a:r>
              <a:rPr lang="en-US" dirty="0" err="1"/>
              <a:t>näin</a:t>
            </a:r>
            <a:r>
              <a:rPr lang="en-US" dirty="0"/>
              <a:t> </a:t>
            </a:r>
            <a:r>
              <a:rPr lang="en-US" dirty="0" err="1"/>
              <a:t>saada</a:t>
            </a:r>
            <a:r>
              <a:rPr lang="en-US" dirty="0"/>
              <a:t> </a:t>
            </a:r>
            <a:r>
              <a:rPr lang="en-US" dirty="0" err="1"/>
              <a:t>kaikkia</a:t>
            </a:r>
            <a:r>
              <a:rPr lang="en-US" dirty="0"/>
              <a:t> </a:t>
            </a:r>
            <a:r>
              <a:rPr lang="en-US" dirty="0" err="1"/>
              <a:t>niitä</a:t>
            </a:r>
            <a:r>
              <a:rPr lang="en-US" dirty="0"/>
              <a:t> </a:t>
            </a:r>
            <a:r>
              <a:rPr lang="en-US" dirty="0" err="1"/>
              <a:t>ominaisuuksia</a:t>
            </a:r>
            <a:r>
              <a:rPr lang="en-US" dirty="0"/>
              <a:t>, </a:t>
            </a:r>
            <a:r>
              <a:rPr lang="en-US" dirty="0" err="1"/>
              <a:t>joita</a:t>
            </a:r>
            <a:r>
              <a:rPr lang="en-US" dirty="0"/>
              <a:t> </a:t>
            </a:r>
            <a:r>
              <a:rPr lang="en-US" dirty="0" err="1"/>
              <a:t>voimme</a:t>
            </a:r>
            <a:r>
              <a:rPr lang="en-US" dirty="0"/>
              <a:t> </a:t>
            </a:r>
            <a:r>
              <a:rPr lang="en-US" dirty="0" err="1"/>
              <a:t>havaita</a:t>
            </a:r>
            <a:r>
              <a:rPr lang="en-US" dirty="0"/>
              <a:t> </a:t>
            </a:r>
            <a:r>
              <a:rPr lang="en-US" dirty="0" err="1"/>
              <a:t>sen</a:t>
            </a:r>
            <a:r>
              <a:rPr lang="en-US" dirty="0"/>
              <a:t> </a:t>
            </a:r>
            <a:r>
              <a:rPr lang="en-US" dirty="0" err="1"/>
              <a:t>osien</a:t>
            </a:r>
            <a:r>
              <a:rPr lang="en-US" dirty="0"/>
              <a:t> </a:t>
            </a:r>
            <a:r>
              <a:rPr lang="en-US" dirty="0" err="1"/>
              <a:t>liikkeen</a:t>
            </a:r>
            <a:r>
              <a:rPr lang="en-US" dirty="0"/>
              <a:t> </a:t>
            </a:r>
            <a:r>
              <a:rPr lang="en-US" dirty="0" err="1"/>
              <a:t>vuoksi</a:t>
            </a:r>
            <a:r>
              <a:rPr lang="en-US" dirty="0"/>
              <a:t>.” (Descartes, </a:t>
            </a:r>
            <a:r>
              <a:rPr lang="en-US" i="1" dirty="0" err="1"/>
              <a:t>Filosofian</a:t>
            </a:r>
            <a:r>
              <a:rPr lang="en-US" i="1" dirty="0"/>
              <a:t> </a:t>
            </a:r>
            <a:r>
              <a:rPr lang="en-US" i="1" dirty="0" err="1"/>
              <a:t>periaatteet</a:t>
            </a:r>
            <a:r>
              <a:rPr lang="en-US" i="1" dirty="0"/>
              <a:t> </a:t>
            </a:r>
            <a:r>
              <a:rPr lang="en-US" dirty="0"/>
              <a:t>II, 23)</a:t>
            </a:r>
            <a:endParaRPr lang="fi-FI" dirty="0"/>
          </a:p>
        </p:txBody>
      </p:sp>
      <p:pic>
        <p:nvPicPr>
          <p:cNvPr id="2050" name="Picture 2" descr="Kuvahaun tulos haulle Descartes mechanism">
            <a:extLst>
              <a:ext uri="{FF2B5EF4-FFF2-40B4-BE49-F238E27FC236}">
                <a16:creationId xmlns:a16="http://schemas.microsoft.com/office/drawing/2014/main" id="{A2A2C735-5896-4CC6-93DA-6BD80BC4638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716134" y="3001962"/>
            <a:ext cx="28098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6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Descartesin luonnonfilosofia </a:t>
            </a:r>
          </a:p>
        </p:txBody>
      </p:sp>
      <p:sp>
        <p:nvSpPr>
          <p:cNvPr id="3" name="Sisällön paikkamerkki 2"/>
          <p:cNvSpPr>
            <a:spLocks noGrp="1"/>
          </p:cNvSpPr>
          <p:nvPr>
            <p:ph idx="1"/>
          </p:nvPr>
        </p:nvSpPr>
        <p:spPr>
          <a:xfrm>
            <a:off x="1154954" y="2603499"/>
            <a:ext cx="6404795" cy="4116277"/>
          </a:xfrm>
        </p:spPr>
        <p:txBody>
          <a:bodyPr>
            <a:normAutofit fontScale="92500" lnSpcReduction="20000"/>
          </a:bodyPr>
          <a:lstStyle/>
          <a:p>
            <a:r>
              <a:rPr lang="fi-FI" dirty="0"/>
              <a:t>René Descartesin (1596-1650) mallissa vain kolme ominaisuutta: koko, muoto ja liike. Ne löytyvät kaikista kappaleista. Lisäksi tarvitaan sijainti. Näiden avulla voidaan selittää kaikki aineelliset kappaleet. Ulotteisuus on kappaleiden olemus, kun taas ajattelu on mielen olemus. </a:t>
            </a:r>
          </a:p>
          <a:p>
            <a:r>
              <a:rPr lang="fi-FI" dirty="0"/>
              <a:t>On unohdettava päämääräsyyt ja tutkittava vain vaikuttavia syitä </a:t>
            </a:r>
            <a:r>
              <a:rPr lang="mr-IN" dirty="0"/>
              <a:t>–</a:t>
            </a:r>
            <a:r>
              <a:rPr lang="fi-FI" dirty="0"/>
              <a:t> luonnossa ei ole tarkoituksia. Esimerkiksi punaiselta näyttäminen johtuu tietynlaisten partikkeleiden muita voimakkaammasta liikkeestä linjaa pitkin. </a:t>
            </a:r>
          </a:p>
          <a:p>
            <a:r>
              <a:rPr lang="fi-FI" dirty="0"/>
              <a:t>Maailmassa ei ole tyhjiötä eikä atomeja </a:t>
            </a:r>
            <a:r>
              <a:rPr lang="mr-IN" dirty="0"/>
              <a:t>–</a:t>
            </a:r>
            <a:r>
              <a:rPr lang="fi-FI" dirty="0"/>
              <a:t> kappaleet voidaan jakaa äärettömästi. </a:t>
            </a:r>
          </a:p>
          <a:p>
            <a:r>
              <a:rPr lang="fi-FI" dirty="0"/>
              <a:t>Jumala säilyttää liikkeen kokonaismäärän maailmassa. </a:t>
            </a:r>
          </a:p>
          <a:p>
            <a:r>
              <a:rPr lang="fi-FI" dirty="0"/>
              <a:t>Monimutkainen ilmiöt selittävä pyörreteoria </a:t>
            </a:r>
            <a:r>
              <a:rPr lang="fi-FI" i="1" dirty="0"/>
              <a:t>Filosofian periaatteissa</a:t>
            </a:r>
            <a:r>
              <a:rPr lang="fi-FI" dirty="0"/>
              <a:t>, joka unohtui pian.</a:t>
            </a:r>
          </a:p>
        </p:txBody>
      </p:sp>
      <p:pic>
        <p:nvPicPr>
          <p:cNvPr id="1026" name="Picture 2" descr="Kuvahaun tulos haulle descartes principles of philosophy">
            <a:extLst>
              <a:ext uri="{FF2B5EF4-FFF2-40B4-BE49-F238E27FC236}">
                <a16:creationId xmlns:a16="http://schemas.microsoft.com/office/drawing/2014/main" id="{78E3858B-F479-4EB6-B50C-9DED4875A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344" y="2458533"/>
            <a:ext cx="3256934" cy="4149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18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Hobbesin</a:t>
            </a:r>
            <a:r>
              <a:rPr lang="fi-FI" dirty="0"/>
              <a:t> voimateoria </a:t>
            </a:r>
          </a:p>
        </p:txBody>
      </p:sp>
      <p:pic>
        <p:nvPicPr>
          <p:cNvPr id="5" name="Sisällön paikkamerkki 4"/>
          <p:cNvPicPr>
            <a:picLocks noGrp="1" noChangeAspect="1"/>
          </p:cNvPicPr>
          <p:nvPr>
            <p:ph sz="half" idx="1"/>
          </p:nvPr>
        </p:nvPicPr>
        <p:blipFill>
          <a:blip r:embed="rId2"/>
          <a:stretch>
            <a:fillRect/>
          </a:stretch>
        </p:blipFill>
        <p:spPr>
          <a:xfrm>
            <a:off x="577593" y="2603500"/>
            <a:ext cx="3125914" cy="3416300"/>
          </a:xfrm>
          <a:prstGeom prst="rect">
            <a:avLst/>
          </a:prstGeom>
        </p:spPr>
      </p:pic>
      <p:sp>
        <p:nvSpPr>
          <p:cNvPr id="4" name="Sisällön paikkamerkki 3"/>
          <p:cNvSpPr>
            <a:spLocks noGrp="1"/>
          </p:cNvSpPr>
          <p:nvPr>
            <p:ph sz="half" idx="2"/>
          </p:nvPr>
        </p:nvSpPr>
        <p:spPr>
          <a:xfrm>
            <a:off x="4036742" y="2603500"/>
            <a:ext cx="6997130" cy="3416300"/>
          </a:xfrm>
        </p:spPr>
        <p:txBody>
          <a:bodyPr>
            <a:normAutofit lnSpcReduction="10000"/>
          </a:bodyPr>
          <a:lstStyle/>
          <a:p>
            <a:r>
              <a:rPr lang="fi-FI" dirty="0"/>
              <a:t>Thomas </a:t>
            </a:r>
            <a:r>
              <a:rPr lang="fi-FI" dirty="0" err="1"/>
              <a:t>Hobbes</a:t>
            </a:r>
            <a:r>
              <a:rPr lang="fi-FI" dirty="0"/>
              <a:t> (1588-1679) edusti vaihtoehtoista mekanismia: toisiinsa törmäävät partikkelit aiheuttavat pysyvän törmäysvoiman &gt; liike=voima; luonnossa ei ole päämääriä (</a:t>
            </a:r>
            <a:r>
              <a:rPr lang="fi-FI" dirty="0" err="1"/>
              <a:t>Spinoza</a:t>
            </a:r>
            <a:r>
              <a:rPr lang="fi-FI" dirty="0"/>
              <a:t> samaa mieltä)</a:t>
            </a:r>
          </a:p>
          <a:p>
            <a:r>
              <a:rPr lang="fi-FI" dirty="0"/>
              <a:t>Aktiivisuus seuraa Jumalan luomisessa alullepanemasta kiihtyvyydestä; myös aurinko on liikkeellepaneva voima fysiikan ilmiöille</a:t>
            </a:r>
          </a:p>
          <a:p>
            <a:r>
              <a:rPr lang="fi-FI" dirty="0"/>
              <a:t>Kappaleiden ominaisuudet on selitettävä pienempien kappaleiden koon, muodon ja liikkeen kautta; ulotteisuus, muoto ja liike ovat niiden </a:t>
            </a:r>
            <a:r>
              <a:rPr lang="fi-FI" dirty="0" err="1"/>
              <a:t>ensijaisia</a:t>
            </a:r>
            <a:r>
              <a:rPr lang="fi-FI" dirty="0"/>
              <a:t> ominaisuuksia; kappaleet äärettömästi jaettavia (ei atomeja) (</a:t>
            </a:r>
            <a:r>
              <a:rPr lang="fi-FI" i="1" dirty="0"/>
              <a:t>De </a:t>
            </a:r>
            <a:r>
              <a:rPr lang="fi-FI" i="1" dirty="0" err="1"/>
              <a:t>Corpore</a:t>
            </a:r>
            <a:r>
              <a:rPr lang="fi-FI" dirty="0"/>
              <a:t>, 1655)</a:t>
            </a:r>
          </a:p>
        </p:txBody>
      </p:sp>
    </p:spTree>
    <p:extLst>
      <p:ext uri="{BB962C8B-B14F-4D97-AF65-F5344CB8AC3E}">
        <p14:creationId xmlns:p14="http://schemas.microsoft.com/office/powerpoint/2010/main" val="173372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Boylen </a:t>
            </a:r>
            <a:r>
              <a:rPr lang="fi-FI" dirty="0" err="1"/>
              <a:t>korpuskularismi</a:t>
            </a:r>
            <a:r>
              <a:rPr lang="fi-FI" dirty="0"/>
              <a:t> </a:t>
            </a:r>
          </a:p>
        </p:txBody>
      </p:sp>
      <p:sp>
        <p:nvSpPr>
          <p:cNvPr id="3" name="Sisällön paikkamerkki 2"/>
          <p:cNvSpPr>
            <a:spLocks noGrp="1"/>
          </p:cNvSpPr>
          <p:nvPr>
            <p:ph idx="1"/>
          </p:nvPr>
        </p:nvSpPr>
        <p:spPr/>
        <p:txBody>
          <a:bodyPr>
            <a:normAutofit fontScale="92500" lnSpcReduction="10000"/>
          </a:bodyPr>
          <a:lstStyle/>
          <a:p>
            <a:r>
              <a:rPr lang="fi-FI" dirty="0"/>
              <a:t>Robert Boylen (1627-1691) teoria hiukkasista (</a:t>
            </a:r>
            <a:r>
              <a:rPr lang="fi-FI" i="1" dirty="0" err="1"/>
              <a:t>corpuscular</a:t>
            </a:r>
            <a:r>
              <a:rPr lang="fi-FI" dirty="0"/>
              <a:t>), jonka peruskäsitteet ovat materiaalisten substanssien paikallinen liike, lepo, suuruus, muoto, keskinäinen järjestys, sijainti ja tekstuuri.</a:t>
            </a:r>
          </a:p>
          <a:p>
            <a:r>
              <a:rPr lang="fi-FI" dirty="0"/>
              <a:t>Esimerkiksi ”valkoinen” ei ole riittävä selitys, vaan tarvitaan vaikutuksen tapa ja sen alkuperä. On myös selitettävä miksi vaikutus tapahtuu tietyllä tavalla (välttämätön yhteys syyn ja ilmiön välillä). </a:t>
            </a:r>
          </a:p>
          <a:p>
            <a:r>
              <a:rPr lang="fi-FI" dirty="0"/>
              <a:t>Kausaalinen selitys perustuu paikalliseen liikkeeseen, törmäykseen ja aineen pikkuruisten partikkeleiden keskinäiseen järjestykseen. Kvaliteetit voidaan johtaa näistä, esim. muutos johtuu kappaleiden materiaalisten osien sisäisen rakenteen uudelleenjärjestäytymisestä. Keskeinen tekijä on liike. </a:t>
            </a:r>
          </a:p>
          <a:p>
            <a:r>
              <a:rPr lang="fi-FI" dirty="0"/>
              <a:t>Boyle sallii myös päämääräsyyt </a:t>
            </a:r>
            <a:r>
              <a:rPr lang="mr-IN" dirty="0"/>
              <a:t>–</a:t>
            </a:r>
            <a:r>
              <a:rPr lang="fi-FI" dirty="0"/>
              <a:t> niitä tarvitaan mm. taivaankappaleiden liikkeiden ymmärtämisessä; </a:t>
            </a:r>
            <a:r>
              <a:rPr lang="fi-FI" dirty="0" err="1"/>
              <a:t>Leibniz</a:t>
            </a:r>
            <a:r>
              <a:rPr lang="fi-FI" dirty="0"/>
              <a:t> toinen päämääräsyiden puolustaja.</a:t>
            </a:r>
          </a:p>
        </p:txBody>
      </p:sp>
    </p:spTree>
    <p:extLst>
      <p:ext uri="{BB962C8B-B14F-4D97-AF65-F5344CB8AC3E}">
        <p14:creationId xmlns:p14="http://schemas.microsoft.com/office/powerpoint/2010/main" val="211258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Mekanismin ongelmia </a:t>
            </a:r>
          </a:p>
        </p:txBody>
      </p:sp>
      <p:sp>
        <p:nvSpPr>
          <p:cNvPr id="4" name="Sisällön paikkamerkki 3"/>
          <p:cNvSpPr>
            <a:spLocks noGrp="1"/>
          </p:cNvSpPr>
          <p:nvPr>
            <p:ph sz="half" idx="2"/>
          </p:nvPr>
        </p:nvSpPr>
        <p:spPr/>
        <p:txBody>
          <a:bodyPr>
            <a:normAutofit fontScale="85000" lnSpcReduction="10000"/>
          </a:bodyPr>
          <a:lstStyle/>
          <a:p>
            <a:r>
              <a:rPr lang="fi-FI" dirty="0"/>
              <a:t>Mekanismi suosituin luonnonfilosofian suuntaus varhaismodernilla ajalla. Kärsi kuitenkin eräistä ongelmista. </a:t>
            </a:r>
          </a:p>
          <a:p>
            <a:r>
              <a:rPr lang="fi-FI" dirty="0"/>
              <a:t>Mekanistiset selitykset eivät kata kaikkia ilmiöitä, erityisesti mielen ilmiöitä (Prinsessa Elisabethin kritiikki)</a:t>
            </a:r>
          </a:p>
          <a:p>
            <a:r>
              <a:rPr lang="fi-FI" dirty="0"/>
              <a:t>Descartes joutui turvautumaan kehämäisiin selityksiin </a:t>
            </a:r>
            <a:r>
              <a:rPr lang="mr-IN" dirty="0"/>
              <a:t>–</a:t>
            </a:r>
            <a:r>
              <a:rPr lang="fi-FI" dirty="0"/>
              <a:t> esimerkiksi kappale näyttää meistä punaiselta koska sen hiukkasrakenne on sellainen, että se aiheuttaa sellaisen hiukkasten liikkeen </a:t>
            </a:r>
            <a:r>
              <a:rPr lang="fi-FI" dirty="0" err="1"/>
              <a:t>väliainessa</a:t>
            </a:r>
            <a:r>
              <a:rPr lang="fi-FI" dirty="0"/>
              <a:t>, joka, kun ne iskeytyvät näköhermoon ja kulkeutuvat aivoihin, syntyy Jumalan säätämänä punaisen aistimus. </a:t>
            </a:r>
          </a:p>
        </p:txBody>
      </p:sp>
      <p:pic>
        <p:nvPicPr>
          <p:cNvPr id="2050" name="Picture 2" descr="Kuvahaun tulos haulle mechanism">
            <a:extLst>
              <a:ext uri="{FF2B5EF4-FFF2-40B4-BE49-F238E27FC236}">
                <a16:creationId xmlns:a16="http://schemas.microsoft.com/office/drawing/2014/main" id="{EBBF9209-A23F-4849-A8DA-4E2910DD8F4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90373" y="2603500"/>
            <a:ext cx="4555066" cy="341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752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Ioni (johtoryhmä)">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
  <TotalTime>2009</TotalTime>
  <Words>1588</Words>
  <Application>Microsoft Office PowerPoint</Application>
  <PresentationFormat>Laajakuva</PresentationFormat>
  <Paragraphs>75</Paragraphs>
  <Slides>16</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Century Gothic</vt:lpstr>
      <vt:lpstr>Mangal</vt:lpstr>
      <vt:lpstr>Wingdings 3</vt:lpstr>
      <vt:lpstr>Ioni (johtoryhmä)</vt:lpstr>
      <vt:lpstr>Varhaismodernin luonnonfilosofian pääpiirteitä </vt:lpstr>
      <vt:lpstr>Aluksi</vt:lpstr>
      <vt:lpstr>Taustaa: Galileo Galileo</vt:lpstr>
      <vt:lpstr>Taustaa: Aristotelismi ja atomismi</vt:lpstr>
      <vt:lpstr>Mekanistinen luonnonfilosofia</vt:lpstr>
      <vt:lpstr>Descartesin luonnonfilosofia </vt:lpstr>
      <vt:lpstr>Hobbesin voimateoria </vt:lpstr>
      <vt:lpstr>Boylen korpuskularismi </vt:lpstr>
      <vt:lpstr>Mekanismin ongelmia </vt:lpstr>
      <vt:lpstr>Vaihtoehtoja kartesiolaiselle mekanismille </vt:lpstr>
      <vt:lpstr>Vaihtoehtoja kartesiolaiselle mekanismille </vt:lpstr>
      <vt:lpstr>Isaac Newton (1642-1726)</vt:lpstr>
      <vt:lpstr>Humen kausaatiokritiikki</vt:lpstr>
      <vt:lpstr>Luonnonfilosofisia kiistoja: aika ja avaruus</vt:lpstr>
      <vt:lpstr>Vis viva-kiista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Varhaismodernin luonnonfilosofian pääpiirteitä </dc:title>
  <dc:creator>Roinila, Markku</dc:creator>
  <cp:lastModifiedBy>Markku Roinila</cp:lastModifiedBy>
  <cp:revision>38</cp:revision>
  <dcterms:created xsi:type="dcterms:W3CDTF">2018-04-07T13:56:58Z</dcterms:created>
  <dcterms:modified xsi:type="dcterms:W3CDTF">2018-04-21T09:34:39Z</dcterms:modified>
</cp:coreProperties>
</file>